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y="5143500" cx="9144000"/>
  <p:notesSz cx="6858000" cy="9144000"/>
  <p:embeddedFontLst>
    <p:embeddedFont>
      <p:font typeface="Roboto"/>
      <p:regular r:id="rId95"/>
      <p:bold r:id="rId96"/>
      <p:italic r:id="rId97"/>
      <p:boldItalic r:id="rId98"/>
    </p:embeddedFont>
    <p:embeddedFont>
      <p:font typeface="Helvetica Neue"/>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HelveticaNeue-boldItalic.fntdata"/><Relationship Id="rId101" Type="http://schemas.openxmlformats.org/officeDocument/2006/relationships/font" Target="fonts/HelveticaNeue-italic.fntdata"/><Relationship Id="rId100" Type="http://schemas.openxmlformats.org/officeDocument/2006/relationships/font" Target="fonts/HelveticaNeue-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regular.fntdata"/><Relationship Id="rId94" Type="http://schemas.openxmlformats.org/officeDocument/2006/relationships/slide" Target="slides/slide88.xml"/><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5.xml"/><Relationship Id="rId99" Type="http://schemas.openxmlformats.org/officeDocument/2006/relationships/font" Target="fonts/HelveticaNeue-regular.fntdata"/><Relationship Id="rId10" Type="http://schemas.openxmlformats.org/officeDocument/2006/relationships/slide" Target="slides/slide4.xml"/><Relationship Id="rId98"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egalaxy.org/login" TargetMode="External"/><Relationship Id="rId3" Type="http://schemas.openxmlformats.org/officeDocument/2006/relationships/hyperlink" Target="https://training.galaxyproject.org/training-material/topics/transcriptomics/tutorials/ref-based/tutorial.html"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5c349cb2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5c349cb2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003bd6f0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003bd6f0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details: https://www.thermofisher.com/us/en/home/life-science/sequencing/sequencing-learning-center/next-generation-sequencing-information/ngs-basics/rna-sequencing-methods.html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56fc7a34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56fc7a34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003bd6f0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003bd6f0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0A0A0A"/>
                </a:solidFill>
                <a:highlight>
                  <a:srgbClr val="FFFFFF"/>
                </a:highlight>
                <a:latin typeface="Roboto"/>
                <a:ea typeface="Roboto"/>
                <a:cs typeface="Roboto"/>
                <a:sym typeface="Roboto"/>
              </a:rPr>
              <a:t>Left plot: Cost per Megabase of DNA Sequence" - the cost of determining one megabase (Mb; a million bases) of DNA sequence of a specified quality</a:t>
            </a:r>
            <a:endParaRPr sz="950">
              <a:solidFill>
                <a:srgbClr val="0A0A0A"/>
              </a:solidFill>
              <a:highlight>
                <a:srgbClr val="FFFFFF"/>
              </a:highlight>
              <a:latin typeface="Roboto"/>
              <a:ea typeface="Roboto"/>
              <a:cs typeface="Roboto"/>
              <a:sym typeface="Roboto"/>
            </a:endParaRPr>
          </a:p>
          <a:p>
            <a:pPr indent="0" lvl="0" marL="0" rtl="0" algn="l">
              <a:spcBef>
                <a:spcPts val="0"/>
              </a:spcBef>
              <a:spcAft>
                <a:spcPts val="0"/>
              </a:spcAft>
              <a:buNone/>
            </a:pPr>
            <a:r>
              <a:rPr lang="en" sz="950">
                <a:solidFill>
                  <a:srgbClr val="0A0A0A"/>
                </a:solidFill>
                <a:highlight>
                  <a:srgbClr val="FFFFFF"/>
                </a:highlight>
                <a:latin typeface="Roboto"/>
                <a:ea typeface="Roboto"/>
                <a:cs typeface="Roboto"/>
                <a:sym typeface="Roboto"/>
              </a:rPr>
              <a:t>Right plot: Cost per genome data - August 2020</a:t>
            </a:r>
            <a:endParaRPr sz="950">
              <a:solidFill>
                <a:srgbClr val="0A0A0A"/>
              </a:solidFill>
              <a:highlight>
                <a:srgbClr val="FFFFFF"/>
              </a:highlight>
              <a:latin typeface="Roboto"/>
              <a:ea typeface="Roboto"/>
              <a:cs typeface="Roboto"/>
              <a:sym typeface="Roboto"/>
            </a:endParaRPr>
          </a:p>
          <a:p>
            <a:pPr indent="0" lvl="0" marL="0" rtl="0" algn="l">
              <a:spcBef>
                <a:spcPts val="0"/>
              </a:spcBef>
              <a:spcAft>
                <a:spcPts val="0"/>
              </a:spcAft>
              <a:buNone/>
            </a:pPr>
            <a:r>
              <a:rPr lang="en" sz="950">
                <a:solidFill>
                  <a:srgbClr val="0A0A0A"/>
                </a:solidFill>
                <a:highlight>
                  <a:srgbClr val="FFFFFF"/>
                </a:highlight>
                <a:latin typeface="Roboto"/>
                <a:ea typeface="Roboto"/>
                <a:cs typeface="Roboto"/>
                <a:sym typeface="Roboto"/>
              </a:rPr>
              <a:t>Source: https://www.genome.gov/about-genomics/fact-sheets/DNA-Sequencing-Costs-Data</a:t>
            </a:r>
            <a:endParaRPr sz="950">
              <a:solidFill>
                <a:srgbClr val="0A0A0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950">
              <a:solidFill>
                <a:srgbClr val="0A0A0A"/>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31afb3cb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31afb3cb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18fbef9b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18fbef9b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5c41af1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5c41af1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5c349cb2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f5c349cb2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1e9ccbd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1e9ccbd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56fc7a34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56fc7a34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new technology called spatial transcriptomics which is somewhere in the middle of RNA-seq and single-cell RNA-seq when it comes to </a:t>
            </a:r>
            <a:r>
              <a:rPr lang="en"/>
              <a:t>cellular</a:t>
            </a:r>
            <a:r>
              <a:rPr lang="en"/>
              <a:t> resolution.</a:t>
            </a:r>
            <a:endParaRPr/>
          </a:p>
          <a:p>
            <a:pPr indent="0" lvl="0" marL="0" rtl="0" algn="l">
              <a:spcBef>
                <a:spcPts val="0"/>
              </a:spcBef>
              <a:spcAft>
                <a:spcPts val="0"/>
              </a:spcAft>
              <a:buNone/>
            </a:pPr>
            <a:r>
              <a:rPr lang="en"/>
              <a:t>https://www.genengnews.com/commentary/point-of-view/single-cell-explorations-are-underway-and-spatial-is-the-next-frontier/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56fc7a34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56fc7a34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55060ad82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f55060ad82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11" name="Google Shape;111;gf55060ad82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56fc7a3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56fc7a3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56fc7a3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56fc7a3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56fc7a3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56fc7a3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003bd6f0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003bd6f0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56fc7a34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56fc7a34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Detailed information: https://rnaseq.uoregon.edu/#rna-prep-working-with-rna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31afb3cb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31afb3cb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a:t>
            </a:r>
            <a:r>
              <a:rPr lang="en" sz="1000">
                <a:solidFill>
                  <a:schemeClr val="dk1"/>
                </a:solidFill>
                <a:highlight>
                  <a:srgbClr val="FFFFFF"/>
                </a:highlight>
                <a:latin typeface="Helvetica Neue"/>
                <a:ea typeface="Helvetica Neue"/>
                <a:cs typeface="Helvetica Neue"/>
                <a:sym typeface="Helvetica Neue"/>
              </a:rPr>
              <a:t>details here: https://rnaseq.uoregon.edu/#rna-prep-overview</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18fbef9b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18fbef9b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https://rnaseq.uoregon.edu/#rna-prep-working-with-rna</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56fc7a34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56fc7a34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From https://www.broadinstitute.org/files/shared/illuminavids/sequencingSlides.pdf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56fc7a34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56fc7a349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amplification: </a:t>
            </a:r>
            <a:r>
              <a:rPr lang="en"/>
              <a:t>https://youtu.be/3URxJD5k3T8</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5fc3ef981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5fc3ef981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Suggesting reading https://bmcbioinformatics.biomedcentral.com/articles/10.1186/s12859-020-3484-z</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1b540f5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1b540f5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1b540f585_4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1b540f585_4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5c349cb2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f5c349cb2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5fc3ef981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5fc3ef981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5fc3ef98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5fc3ef98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1b540f585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f1b540f585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56fc7a34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56fc7a34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a:t>https://help.basespace.illumina.com/articles/descriptive/fastq-files/</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56fc7a34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f56fc7a34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5fc3ef98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5fc3ef98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56fc7a34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56fc7a34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1b540f585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f1b540f585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rgbClr val="002B42"/>
                </a:solidFill>
              </a:rPr>
              <a:t>File names samplename_S1_L001_R1_001.fastq.gz</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samplename—The sample name provided in the sample sheet. If a sample name is not provided, the file name includes the sample ID, which is a required field in the sample sheet and must be unique.</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S1—The sample number based on the order that samples are listed in the sample sheet starting with 1. In this example, S1 indicates that this sample is the first sample listed in the sample sheet.</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L001—The lane number.</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R1—The read. In this example, R1 means Read 1. For a paired-end run, there is at least one file with R2 in the file name for Read 2.</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001—The last segment is always 001</a:t>
            </a:r>
            <a:endParaRPr>
              <a:solidFill>
                <a:srgbClr val="002B42"/>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5c349cb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5c349cb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1b540f585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1b540f585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f5fc3ef98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f5fc3ef9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5fc3ef98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5fc3ef98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56fc7a34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56fc7a34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200">
                <a:solidFill>
                  <a:srgbClr val="002B42"/>
                </a:solidFill>
              </a:rPr>
              <a:t>For more: https://rtsf.natsci.msu.edu/genomics/tech-notes/fastqc-tutorial-and-faq/</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f5fc3ef98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f5fc3ef98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5fc3ef98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f5fc3ef98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5fc3ef98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f5fc3ef98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8afddc86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8afddc8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55060ad8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f55060ad8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Steps: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 Go to </a:t>
            </a:r>
            <a:r>
              <a:rPr lang="en" sz="1200" u="sng">
                <a:solidFill>
                  <a:schemeClr val="hlink"/>
                </a:solidFill>
                <a:hlinkClick r:id="rId2"/>
              </a:rPr>
              <a:t>https://usegalaxy.org/login</a:t>
            </a:r>
            <a:r>
              <a:rPr lang="en" sz="1200">
                <a:solidFill>
                  <a:schemeClr val="dk1"/>
                </a:solidFill>
              </a:rPr>
              <a:t> and login. Please make sure you activate your account before running the analysis. For activation, you should </a:t>
            </a:r>
            <a:r>
              <a:rPr lang="en" sz="1200">
                <a:solidFill>
                  <a:schemeClr val="dk1"/>
                </a:solidFill>
              </a:rPr>
              <a:t>receive</a:t>
            </a:r>
            <a:r>
              <a:rPr lang="en" sz="1200">
                <a:solidFill>
                  <a:schemeClr val="dk1"/>
                </a:solidFill>
              </a:rPr>
              <a:t> an email from Galaxy.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2. Click on “Upload data” option in the Tools panel on the left. In the window that opens, click on “Choose local files” and upload Bacteria_GATTACA_L001_R1_001.fastq to Galaxy by selecting it from your computer and pressing “Start”.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3. Search for the FASTQC tool in Galaxy using the Tools panel on the left.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4. Select FastQC from the options.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5. Under the “Short read data from your current history”, our uploaded data should be selected automatically.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6. Click on ”Execute”.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7. Since Galaxy is a freely available tool, it is used by many researchers around the world. It may take some time for the results to be available.</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8. When the execution is finished, results will be visible (highlighted in green) in the History panel on the right. You can view them by clicking on the eye icon next to each resulting file name.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Similar steps of searching for tools in the left panel, viewing the intermediate results by clicking on the eye icon in the right-side History panel, and selecting data files as input in the central panel can be used for subsequent steps.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Suggested reading:</a:t>
            </a:r>
            <a:endParaRPr sz="1200">
              <a:solidFill>
                <a:schemeClr val="dk1"/>
              </a:solidFill>
            </a:endParaRPr>
          </a:p>
          <a:p>
            <a:pPr indent="0" lvl="0" marL="0" rtl="0" algn="l">
              <a:spcBef>
                <a:spcPts val="0"/>
              </a:spcBef>
              <a:spcAft>
                <a:spcPts val="0"/>
              </a:spcAft>
              <a:buNone/>
            </a:pPr>
            <a:r>
              <a:rPr lang="en" sz="1200" u="sng">
                <a:solidFill>
                  <a:schemeClr val="hlink"/>
                </a:solidFill>
                <a:hlinkClick r:id="rId3"/>
              </a:rPr>
              <a:t>https://training.galaxyproject.org/training-material/topics/transcriptomics/tutorials/ref-based/tutorial.html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f56fc7a34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f56fc7a34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55060ad8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55060ad8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8afddc86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8afddc86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f354a93d40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f354a93d40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516" name="Google Shape;516;gf354a93d40_1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56fc7a34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f56fc7a3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f354a93d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f354a93d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f8afddc86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f8afddc86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f5fc3ef981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f5fc3ef981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5fc3ef981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5fc3ef981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5fc3ef981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5fc3ef981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f003bd6f0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f003bd6f0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5fc3ef981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f5fc3ef981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Steps:</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1. 3’ prime adapter sequences are available in Adapter_Sequence.fasta. Upload it to Galaxy using the upload data button, which should be visible in the Tools panel at the top.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2. Search for cutadapt in the Tools panel on the left.</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3. Under the “FASTQ/A file”, select the previously uploaded raw sequence file Bacteria_GATTACA_L001_R1_001.fastq.</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4. Under the “Read 1 Options”, click on the button “+ Insert </a:t>
            </a:r>
            <a:r>
              <a:rPr lang="en" sz="1200"/>
              <a:t>3' (End) Adapters”. Under source, select “File from history” and under “Choose file containing 3' adapters” select the </a:t>
            </a:r>
            <a:r>
              <a:rPr lang="en" sz="1200">
                <a:solidFill>
                  <a:schemeClr val="dk1"/>
                </a:solidFill>
              </a:rPr>
              <a:t>Adapter_Sequence.fasta.</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5. </a:t>
            </a:r>
            <a:r>
              <a:rPr lang="en" sz="1150">
                <a:solidFill>
                  <a:srgbClr val="212529"/>
                </a:solidFill>
                <a:highlight>
                  <a:srgbClr val="FFFFFF"/>
                </a:highlight>
                <a:latin typeface="Roboto"/>
                <a:ea typeface="Roboto"/>
                <a:cs typeface="Roboto"/>
                <a:sym typeface="Roboto"/>
              </a:rPr>
              <a:t>In </a:t>
            </a:r>
            <a:r>
              <a:rPr i="1" lang="en" sz="1150">
                <a:solidFill>
                  <a:srgbClr val="212529"/>
                </a:solidFill>
                <a:highlight>
                  <a:srgbClr val="FFFFFF"/>
                </a:highlight>
                <a:latin typeface="Roboto"/>
                <a:ea typeface="Roboto"/>
                <a:cs typeface="Roboto"/>
                <a:sym typeface="Roboto"/>
              </a:rPr>
              <a:t>“Filter Options”, </a:t>
            </a:r>
            <a:r>
              <a:rPr lang="en" sz="1150">
                <a:solidFill>
                  <a:srgbClr val="212529"/>
                </a:solidFill>
                <a:highlight>
                  <a:srgbClr val="FFFFFF"/>
                </a:highlight>
                <a:latin typeface="Roboto"/>
                <a:ea typeface="Roboto"/>
                <a:cs typeface="Roboto"/>
                <a:sym typeface="Roboto"/>
              </a:rPr>
              <a:t>for</a:t>
            </a:r>
            <a:r>
              <a:rPr i="1" lang="en" sz="1150">
                <a:solidFill>
                  <a:srgbClr val="212529"/>
                </a:solidFill>
                <a:highlight>
                  <a:srgbClr val="FFFFFF"/>
                </a:highlight>
                <a:latin typeface="Roboto"/>
                <a:ea typeface="Roboto"/>
                <a:cs typeface="Roboto"/>
                <a:sym typeface="Roboto"/>
              </a:rPr>
              <a:t> “Minimum length”</a:t>
            </a:r>
            <a:r>
              <a:rPr lang="en" sz="1150">
                <a:solidFill>
                  <a:srgbClr val="212529"/>
                </a:solidFill>
                <a:highlight>
                  <a:srgbClr val="FFFFFF"/>
                </a:highlight>
                <a:latin typeface="Roboto"/>
                <a:ea typeface="Roboto"/>
                <a:cs typeface="Roboto"/>
                <a:sym typeface="Roboto"/>
              </a:rPr>
              <a:t>, enter 20.</a:t>
            </a:r>
            <a:endParaRPr sz="1150">
              <a:solidFill>
                <a:srgbClr val="212529"/>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150">
                <a:solidFill>
                  <a:srgbClr val="212529"/>
                </a:solidFill>
                <a:highlight>
                  <a:srgbClr val="FFFFFF"/>
                </a:highlight>
                <a:latin typeface="Roboto"/>
                <a:ea typeface="Roboto"/>
                <a:cs typeface="Roboto"/>
                <a:sym typeface="Roboto"/>
              </a:rPr>
              <a:t>6. In </a:t>
            </a:r>
            <a:r>
              <a:rPr i="1" lang="en" sz="1150">
                <a:solidFill>
                  <a:srgbClr val="212529"/>
                </a:solidFill>
                <a:highlight>
                  <a:srgbClr val="FFFFFF"/>
                </a:highlight>
                <a:latin typeface="Roboto"/>
                <a:ea typeface="Roboto"/>
                <a:cs typeface="Roboto"/>
                <a:sym typeface="Roboto"/>
              </a:rPr>
              <a:t>“Read Modification Options”,</a:t>
            </a:r>
            <a:r>
              <a:rPr lang="en" sz="1150">
                <a:solidFill>
                  <a:srgbClr val="212529"/>
                </a:solidFill>
                <a:highlight>
                  <a:srgbClr val="FFFFFF"/>
                </a:highlight>
                <a:latin typeface="Roboto"/>
                <a:ea typeface="Roboto"/>
                <a:cs typeface="Roboto"/>
                <a:sym typeface="Roboto"/>
              </a:rPr>
              <a:t> for </a:t>
            </a:r>
            <a:r>
              <a:rPr i="1" lang="en" sz="1150">
                <a:solidFill>
                  <a:srgbClr val="212529"/>
                </a:solidFill>
                <a:highlight>
                  <a:srgbClr val="FFFFFF"/>
                </a:highlight>
                <a:latin typeface="Roboto"/>
                <a:ea typeface="Roboto"/>
                <a:cs typeface="Roboto"/>
                <a:sym typeface="Roboto"/>
              </a:rPr>
              <a:t>“Quality cutoff”</a:t>
            </a:r>
            <a:r>
              <a:rPr lang="en" sz="1150">
                <a:solidFill>
                  <a:srgbClr val="212529"/>
                </a:solidFill>
                <a:highlight>
                  <a:srgbClr val="FFFFFF"/>
                </a:highlight>
                <a:latin typeface="Roboto"/>
                <a:ea typeface="Roboto"/>
                <a:cs typeface="Roboto"/>
                <a:sym typeface="Roboto"/>
              </a:rPr>
              <a:t>, enter 20.</a:t>
            </a:r>
            <a:endParaRPr sz="1150">
              <a:solidFill>
                <a:srgbClr val="212529"/>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150">
                <a:solidFill>
                  <a:srgbClr val="212529"/>
                </a:solidFill>
                <a:highlight>
                  <a:srgbClr val="FFFFFF"/>
                </a:highlight>
                <a:latin typeface="Roboto"/>
                <a:ea typeface="Roboto"/>
                <a:cs typeface="Roboto"/>
                <a:sym typeface="Roboto"/>
              </a:rPr>
              <a:t>7. In </a:t>
            </a:r>
            <a:r>
              <a:rPr i="1" lang="en" sz="1150">
                <a:solidFill>
                  <a:srgbClr val="212529"/>
                </a:solidFill>
                <a:highlight>
                  <a:srgbClr val="FFFFFF"/>
                </a:highlight>
                <a:latin typeface="Roboto"/>
                <a:ea typeface="Roboto"/>
                <a:cs typeface="Roboto"/>
                <a:sym typeface="Roboto"/>
              </a:rPr>
              <a:t>“Output Options”, check “Yes” for “Report”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8. Click Execute.</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003bd6f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003bd6f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5fc3ef981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f5fc3ef981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5fc3ef981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5fc3ef981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5fc3ef981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5fc3ef981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f5fc3ef981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f5fc3ef981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56fc7a34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f56fc7a34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Suggested reading: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https://www.ncbi.nlm.nih.gov/pmc/articles/PMC3322381/pdf/nihms-366740.pdf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https://academic.oup.com/bioinformatics/article/29/1/15/272537</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Video lectures on how these mapping tools work:</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https://www.youtube.com/watch?v=hpb-mH-yjLc&amp;list=PL2mpR0RYFQsBiCWVJSvVAO3OJ2t7DzoHA</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8afddc86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f8afddc86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8afddc86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f8afddc86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f5fc3ef981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f5fc3ef981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200">
                <a:solidFill>
                  <a:srgbClr val="002B42"/>
                </a:solidFill>
              </a:rPr>
              <a:t>Examples of acceptable genome sequence files:</a:t>
            </a:r>
            <a:endParaRPr sz="1200">
              <a:solidFill>
                <a:srgbClr val="002B42"/>
              </a:solidFill>
            </a:endParaRPr>
          </a:p>
          <a:p>
            <a:pPr indent="-304800" lvl="0" marL="457200" rtl="0" algn="l">
              <a:lnSpc>
                <a:spcPct val="90000"/>
              </a:lnSpc>
              <a:spcBef>
                <a:spcPts val="400"/>
              </a:spcBef>
              <a:spcAft>
                <a:spcPts val="0"/>
              </a:spcAft>
              <a:buClr>
                <a:srgbClr val="002B42"/>
              </a:buClr>
              <a:buSzPts val="1200"/>
              <a:buChar char="●"/>
            </a:pPr>
            <a:r>
              <a:rPr lang="en" sz="1200">
                <a:solidFill>
                  <a:srgbClr val="002B42"/>
                </a:solidFill>
              </a:rPr>
              <a:t>ENSEMBL: files marked with .dna.primary.assembly, such as: ftp://ftp.ensembl. org/pub/release-77/fasta/homo_sapiens/dna/Homo_sapiens.GRCh38.dna.primary_ assembly.fa.gz</a:t>
            </a:r>
            <a:endParaRPr sz="1200">
              <a:solidFill>
                <a:srgbClr val="002B42"/>
              </a:solidFill>
            </a:endParaRPr>
          </a:p>
          <a:p>
            <a:pPr indent="-304800" lvl="0" marL="457200" rtl="0" algn="l">
              <a:lnSpc>
                <a:spcPct val="90000"/>
              </a:lnSpc>
              <a:spcBef>
                <a:spcPts val="0"/>
              </a:spcBef>
              <a:spcAft>
                <a:spcPts val="0"/>
              </a:spcAft>
              <a:buClr>
                <a:srgbClr val="002B42"/>
              </a:buClr>
              <a:buSzPts val="1200"/>
              <a:buChar char="●"/>
            </a:pPr>
            <a:r>
              <a:rPr lang="en" sz="1200">
                <a:solidFill>
                  <a:srgbClr val="002B42"/>
                </a:solidFill>
              </a:rPr>
              <a:t>GENCODE: files marked with PRI (primary). Strongly recommended for mouse and human: http://www.gencodegenes.org/.</a:t>
            </a:r>
            <a:endParaRPr sz="12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f1b540f585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f1b540f585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f56fc7a349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f56fc7a349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Steps:</a:t>
            </a:r>
            <a:endParaRPr sz="1200"/>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1.Search for RNA STAR in Tools panel on the left.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2.Upload rDNA_sequence.fasta to Galaxy using the load data icon, which should be visible in the Tools panel at the top.</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3.Use the output from cutadapt as input under the field “FATA/Q file” in the central panel.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4.Under “Will you select a reference genome from your history or use a built-in index?” select “Use a genome from history and build index”. Then, select rDNA_sequence.fasta as “the reference genome” in the next field.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5. Press Execute.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6.The output should be available as a SAM or BAM file.</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003bd6f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003bd6f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f7c97f38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f7c97f38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f5fc3ef981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f5fc3ef981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56fc7a34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f56fc7a34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5fc3ef981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5fc3ef981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https://broadinstitute.github.io/picard/explain-flags.html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5fc3ef981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5fc3ef981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f5fc3ef981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f5fc3ef981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f5fc3ef981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f5fc3ef981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f003bd6f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f003bd6f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https://academic.oup.com/bioinformatics/article/30/7/923/232889</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8afddc86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f8afddc86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a:t>https://www.ncbi.nlm.nih.gov/pmc/articles/PMC3005310/</a:t>
            </a:r>
            <a:endParaRPr sz="12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f5fc3ef981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f5fc3ef981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Steps: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1.Search for featureCounts in Tools panel.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2.Upload rDNA.gtf to Galaxy as described before.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3.Under Alignment file, select the STAR SAM file output.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4.For Gene Annotation file, select “in your history”.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5.Then, select rDNA.gtf as the input for Gene Annotation file.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6. In “Advance options”, for </a:t>
            </a:r>
            <a:r>
              <a:rPr i="1" lang="en" sz="1150">
                <a:solidFill>
                  <a:srgbClr val="212529"/>
                </a:solidFill>
                <a:highlight>
                  <a:srgbClr val="FFFFFF"/>
                </a:highlight>
                <a:latin typeface="Roboto"/>
                <a:ea typeface="Roboto"/>
                <a:cs typeface="Roboto"/>
                <a:sym typeface="Roboto"/>
              </a:rPr>
              <a:t>“GFF feature type filter”</a:t>
            </a:r>
            <a:r>
              <a:rPr lang="en" sz="1200">
                <a:solidFill>
                  <a:schemeClr val="dk1"/>
                </a:solidFill>
              </a:rPr>
              <a:t>, type CDS.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7. Click Execute</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56fc7a34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56fc7a34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annotate novel transcriptional events, e.g., exon skipping, alternative 3’ acceptor or 5’ donor sites, intron retention</a:t>
            </a:r>
            <a:endParaRPr sz="4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56fc7a34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f56fc7a34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5fc3ef981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f5fc3ef981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f354a93d4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f354a93d4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f56fc7a34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f56fc7a34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f56fc7a34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f56fc7a34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f5c41af1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f5c41af1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The argument choices available for STAR</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f56fc7a34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f56fc7a34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f003bd6f0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f003bd6f0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f18f6784e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f18f6784e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56fc7a34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56fc7a34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89724" cy="5173813"/>
          </a:xfrm>
          <a:prstGeom prst="rect">
            <a:avLst/>
          </a:prstGeom>
          <a:noFill/>
          <a:ln>
            <a:noFill/>
          </a:ln>
        </p:spPr>
      </p:pic>
      <p:sp>
        <p:nvSpPr>
          <p:cNvPr id="55" name="Google Shape;55;p14"/>
          <p:cNvSpPr txBox="1"/>
          <p:nvPr>
            <p:ph type="ctrTitle"/>
          </p:nvPr>
        </p:nvSpPr>
        <p:spPr>
          <a:xfrm>
            <a:off x="1143000" y="841772"/>
            <a:ext cx="6858000" cy="17907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rm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7" name="Google Shape;57;p14"/>
          <p:cNvPicPr preferRelativeResize="0"/>
          <p:nvPr/>
        </p:nvPicPr>
        <p:blipFill rotWithShape="1">
          <a:blip r:embed="rId3">
            <a:alphaModFix/>
          </a:blip>
          <a:srcRect b="0" l="0" r="0" t="0"/>
          <a:stretch/>
        </p:blipFill>
        <p:spPr>
          <a:xfrm>
            <a:off x="1143000" y="4241007"/>
            <a:ext cx="1999455" cy="54530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15"/>
          <p:cNvSpPr txBox="1"/>
          <p:nvPr>
            <p:ph type="title"/>
          </p:nvPr>
        </p:nvSpPr>
        <p:spPr>
          <a:xfrm>
            <a:off x="628650" y="531341"/>
            <a:ext cx="7886700" cy="736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5"/>
          <p:cNvSpPr txBox="1"/>
          <p:nvPr>
            <p:ph idx="1" type="body"/>
          </p:nvPr>
        </p:nvSpPr>
        <p:spPr>
          <a:xfrm>
            <a:off x="6286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5"/>
          <p:cNvSpPr txBox="1"/>
          <p:nvPr>
            <p:ph idx="2" type="body"/>
          </p:nvPr>
        </p:nvSpPr>
        <p:spPr>
          <a:xfrm>
            <a:off x="46291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89724" cy="5173813"/>
          </a:xfrm>
          <a:prstGeom prst="rect">
            <a:avLst/>
          </a:prstGeom>
          <a:noFill/>
          <a:ln>
            <a:noFill/>
          </a:ln>
        </p:spPr>
      </p:pic>
      <p:pic>
        <p:nvPicPr>
          <p:cNvPr id="67" name="Google Shape;67;p17"/>
          <p:cNvPicPr preferRelativeResize="0"/>
          <p:nvPr/>
        </p:nvPicPr>
        <p:blipFill rotWithShape="1">
          <a:blip r:embed="rId3">
            <a:alphaModFix/>
          </a:blip>
          <a:srcRect b="0" l="0" r="0" t="0"/>
          <a:stretch/>
        </p:blipFill>
        <p:spPr>
          <a:xfrm>
            <a:off x="2125795" y="1791171"/>
            <a:ext cx="4892409" cy="13342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8"/>
          <p:cNvSpPr txBox="1"/>
          <p:nvPr>
            <p:ph type="title"/>
          </p:nvPr>
        </p:nvSpPr>
        <p:spPr>
          <a:xfrm>
            <a:off x="623888" y="1282304"/>
            <a:ext cx="7886700" cy="21396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8"/>
          <p:cNvSpPr txBox="1"/>
          <p:nvPr>
            <p:ph idx="1" type="body"/>
          </p:nvPr>
        </p:nvSpPr>
        <p:spPr>
          <a:xfrm>
            <a:off x="623888" y="3442097"/>
            <a:ext cx="7886700" cy="1125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19"/>
          <p:cNvSpPr txBox="1"/>
          <p:nvPr>
            <p:ph type="title"/>
          </p:nvPr>
        </p:nvSpPr>
        <p:spPr>
          <a:xfrm>
            <a:off x="629841" y="273844"/>
            <a:ext cx="7886700" cy="9942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9841" y="1260872"/>
            <a:ext cx="38685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4" name="Google Shape;74;p19"/>
          <p:cNvSpPr txBox="1"/>
          <p:nvPr>
            <p:ph idx="2" type="body"/>
          </p:nvPr>
        </p:nvSpPr>
        <p:spPr>
          <a:xfrm>
            <a:off x="629841" y="1878806"/>
            <a:ext cx="38685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 name="Google Shape;75;p19"/>
          <p:cNvSpPr txBox="1"/>
          <p:nvPr>
            <p:ph idx="3" type="body"/>
          </p:nvPr>
        </p:nvSpPr>
        <p:spPr>
          <a:xfrm>
            <a:off x="4629150" y="1260872"/>
            <a:ext cx="38874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6" name="Google Shape;76;p19"/>
          <p:cNvSpPr txBox="1"/>
          <p:nvPr>
            <p:ph idx="4" type="body"/>
          </p:nvPr>
        </p:nvSpPr>
        <p:spPr>
          <a:xfrm>
            <a:off x="4629150" y="1878806"/>
            <a:ext cx="38874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20"/>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2"/>
          <p:cNvSpPr txBox="1"/>
          <p:nvPr>
            <p:ph idx="1" type="body"/>
          </p:nvPr>
        </p:nvSpPr>
        <p:spPr>
          <a:xfrm>
            <a:off x="3887391" y="740569"/>
            <a:ext cx="4629300" cy="3655200"/>
          </a:xfrm>
          <a:prstGeom prst="rect">
            <a:avLst/>
          </a:prstGeom>
          <a:noFill/>
          <a:ln>
            <a:noFill/>
          </a:ln>
        </p:spPr>
        <p:txBody>
          <a:bodyPr anchorCtr="0" anchor="t" bIns="0" lIns="0" spcFirstLastPara="1" rIns="0" wrap="square" tIns="0">
            <a:norm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3" name="Google Shape;83;p22"/>
          <p:cNvSpPr txBox="1"/>
          <p:nvPr>
            <p:ph idx="2"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3"/>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23"/>
          <p:cNvSpPr/>
          <p:nvPr>
            <p:ph idx="2" type="pic"/>
          </p:nvPr>
        </p:nvSpPr>
        <p:spPr>
          <a:xfrm>
            <a:off x="3887391" y="740569"/>
            <a:ext cx="4629300" cy="3655200"/>
          </a:xfrm>
          <a:prstGeom prst="rect">
            <a:avLst/>
          </a:prstGeom>
          <a:noFill/>
          <a:ln>
            <a:noFill/>
          </a:ln>
        </p:spPr>
      </p:sp>
      <p:sp>
        <p:nvSpPr>
          <p:cNvPr id="87" name="Google Shape;87;p23"/>
          <p:cNvSpPr txBox="1"/>
          <p:nvPr>
            <p:ph idx="1"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4"/>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4"/>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5"/>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4" name="Shape 94"/>
        <p:cNvGrpSpPr/>
        <p:nvPr/>
      </p:nvGrpSpPr>
      <p:grpSpPr>
        <a:xfrm>
          <a:off x="0" y="0"/>
          <a:ext cx="0" cy="0"/>
          <a:chOff x="0" y="0"/>
          <a:chExt cx="0" cy="0"/>
        </a:xfrm>
      </p:grpSpPr>
      <p:sp>
        <p:nvSpPr>
          <p:cNvPr id="95" name="Google Shape;95;p26"/>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6"/>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l="100%" t="100%"/>
            </a:path>
            <a:tileRect b="-100%" r="-10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8" name="Google Shape;9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9" name="Google Shape;9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hyperlink" Target="https://usegalaxy.org/log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gladstone.org/events/introduction-statistics-and-experimental-design-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hyperlink" Target="https://gladstone.org/events/single-cell-rna-seq-analysis-202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doi.org/10.3390/ijms19010245"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faculty.ucr.edu/~tgirke/HTML_Presentations/Manuals/Workshop_Dec_12_16_2013/Rrnaseq/Rrnaseq.pdf"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gladstone.org/events/intermediate-rna-seq-analysis-using-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0"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26.png"/><Relationship Id="rId9"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0.png"/><Relationship Id="rId8"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hyperlink" Target="https://www.bioinformatics.babraham.ac.uk/projects/fastqc/good_sequence_short_fastqc.html" TargetMode="External"/><Relationship Id="rId4" Type="http://schemas.openxmlformats.org/officeDocument/2006/relationships/hyperlink" Target="https://www.bioinformatics.babraham.ac.uk/projects/fastqc/good_sequence_short_fastqc.html" TargetMode="External"/><Relationship Id="rId5" Type="http://schemas.openxmlformats.org/officeDocument/2006/relationships/hyperlink" Target="https://www.bioinformatics.babraham.ac.uk/projects/fastqc/bad_sequence_fastqc.html" TargetMode="External"/><Relationship Id="rId6" Type="http://schemas.openxmlformats.org/officeDocument/2006/relationships/hyperlink" Target="https://www.bioinformatics.babraham.ac.uk/projects/fastqc/bad_sequence_fastqc.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s://www.ncbi.nlm.nih.gov/sra/" TargetMode="External"/><Relationship Id="rId4" Type="http://schemas.openxmlformats.org/officeDocument/2006/relationships/hyperlink" Target="https://www.ncbi.nlm.nih.gov/geo/query/acc.cgi?acc=GSE4971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www.surveymonkey.com/r/F75J6VZ"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hyperlink" Target="https://usegalaxy.org/logi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hyperlink" Target="https://doi.org/10.3390/ijms19010245" TargetMode="External"/><Relationship Id="rId4" Type="http://schemas.openxmlformats.org/officeDocument/2006/relationships/image" Target="../media/image13.png"/><Relationship Id="rId5"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49.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2.png"/><Relationship Id="rId4" Type="http://schemas.openxmlformats.org/officeDocument/2006/relationships/image" Target="../media/image43.png"/><Relationship Id="rId9"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38.png"/><Relationship Id="rId8"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44.pn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www.surveymonkey.com/r/F75J6VZ"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50.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hyperlink" Target="https://academic.oup.com/bioinformatics/article/30/7/923/232889" TargetMode="External"/><Relationship Id="rId4" Type="http://schemas.openxmlformats.org/officeDocument/2006/relationships/image" Target="../media/image4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2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hyperlink" Target="http://faculty.ucr.edu/~tgirke/HTML_Presentations/Manuals/Workshop_Dec_12_16_2013/Rrnaseq/Rrnaseq.pdf" TargetMode="External"/><Relationship Id="rId4" Type="http://schemas.openxmlformats.org/officeDocument/2006/relationships/image" Target="../media/image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https://gladstone.org/events/intermediate-rna-seq-analysis-using-r"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hyperlink" Target="mailto:bioinformatics@gladstone.ucsf.edu"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hyperlink" Target="http://cshprotocols.cshlp.org/content/early/2015/04/11/pdb.top084970.full.pdf+html" TargetMode="External"/><Relationship Id="rId4" Type="http://schemas.openxmlformats.org/officeDocument/2006/relationships/hyperlink" Target="https://www.annualreviews.org/doi/full/10.1146/annurev-biodatasci-072018-021255#_i2" TargetMode="External"/><Relationship Id="rId5" Type="http://schemas.openxmlformats.org/officeDocument/2006/relationships/hyperlink" Target="https://rnaseq.uoregon.edu/" TargetMode="External"/><Relationship Id="rId6" Type="http://schemas.openxmlformats.org/officeDocument/2006/relationships/hyperlink" Target="https://training.galaxyproject.org/training-material/topics/transcriptomics/tutorials/ref-based/tutorial.html" TargetMode="External"/><Relationship Id="rId7" Type="http://schemas.openxmlformats.org/officeDocument/2006/relationships/hyperlink" Target="https://www.surveymonkey.com/r/F75J6VZ"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hyperlink" Target="https://gladstone.org/events?series=data-science-training-program"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7"/>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a:t>
            </a:r>
            <a:r>
              <a:rPr lang="en"/>
              <a:t>this</a:t>
            </a:r>
            <a:r>
              <a:rPr lang="en"/>
              <a:t> workshop</a:t>
            </a:r>
            <a:endParaRPr/>
          </a:p>
        </p:txBody>
      </p:sp>
      <p:sp>
        <p:nvSpPr>
          <p:cNvPr id="105" name="Google Shape;105;p27"/>
          <p:cNvSpPr txBox="1"/>
          <p:nvPr>
            <p:ph idx="1" type="body"/>
          </p:nvPr>
        </p:nvSpPr>
        <p:spPr>
          <a:xfrm>
            <a:off x="272825" y="679049"/>
            <a:ext cx="7886700" cy="2873700"/>
          </a:xfrm>
          <a:prstGeom prst="rect">
            <a:avLst/>
          </a:prstGeom>
        </p:spPr>
        <p:txBody>
          <a:bodyPr anchorCtr="0" anchor="t" bIns="0" lIns="0" spcFirstLastPara="1" rIns="0" wrap="square" tIns="0">
            <a:noAutofit/>
          </a:bodyPr>
          <a:lstStyle/>
          <a:p>
            <a:pPr indent="-317500" lvl="0" marL="457200" rtl="0" algn="l">
              <a:lnSpc>
                <a:spcPct val="150000"/>
              </a:lnSpc>
              <a:spcBef>
                <a:spcPts val="800"/>
              </a:spcBef>
              <a:spcAft>
                <a:spcPts val="0"/>
              </a:spcAft>
              <a:buSzPts val="1400"/>
              <a:buAutoNum type="arabicPeriod"/>
            </a:pPr>
            <a:r>
              <a:rPr lang="en"/>
              <a:t>Single_read.fastq</a:t>
            </a:r>
            <a:endParaRPr/>
          </a:p>
          <a:p>
            <a:pPr indent="-317500" lvl="0" marL="457200" rtl="0" algn="l">
              <a:lnSpc>
                <a:spcPct val="150000"/>
              </a:lnSpc>
              <a:spcBef>
                <a:spcPts val="0"/>
              </a:spcBef>
              <a:spcAft>
                <a:spcPts val="0"/>
              </a:spcAft>
              <a:buSzPts val="1400"/>
              <a:buAutoNum type="arabicPeriod"/>
            </a:pPr>
            <a:r>
              <a:rPr lang="en"/>
              <a:t>Bacteria_GATTACA_L001_R1_001.fastq</a:t>
            </a:r>
            <a:endParaRPr/>
          </a:p>
          <a:p>
            <a:pPr indent="-317500" lvl="0" marL="457200" rtl="0" algn="l">
              <a:lnSpc>
                <a:spcPct val="150000"/>
              </a:lnSpc>
              <a:spcBef>
                <a:spcPts val="0"/>
              </a:spcBef>
              <a:spcAft>
                <a:spcPts val="0"/>
              </a:spcAft>
              <a:buSzPts val="1400"/>
              <a:buAutoNum type="arabicPeriod"/>
            </a:pPr>
            <a:r>
              <a:rPr lang="en"/>
              <a:t>Adapter_Sequence.fasta</a:t>
            </a:r>
            <a:endParaRPr/>
          </a:p>
          <a:p>
            <a:pPr indent="-317500" lvl="0" marL="457200" rtl="0" algn="l">
              <a:lnSpc>
                <a:spcPct val="150000"/>
              </a:lnSpc>
              <a:spcBef>
                <a:spcPts val="0"/>
              </a:spcBef>
              <a:spcAft>
                <a:spcPts val="0"/>
              </a:spcAft>
              <a:buSzPts val="1400"/>
              <a:buAutoNum type="arabicPeriod"/>
            </a:pPr>
            <a:r>
              <a:rPr lang="en"/>
              <a:t>rDNA_sequence.fasta</a:t>
            </a:r>
            <a:endParaRPr/>
          </a:p>
          <a:p>
            <a:pPr indent="-317500" lvl="0" marL="457200" rtl="0" algn="l">
              <a:lnSpc>
                <a:spcPct val="150000"/>
              </a:lnSpc>
              <a:spcBef>
                <a:spcPts val="0"/>
              </a:spcBef>
              <a:spcAft>
                <a:spcPts val="0"/>
              </a:spcAft>
              <a:buSzPts val="1400"/>
              <a:buAutoNum type="arabicPeriod"/>
            </a:pPr>
            <a:r>
              <a:rPr lang="en"/>
              <a:t>rDNA.gtf</a:t>
            </a:r>
            <a:endParaRPr/>
          </a:p>
          <a:p>
            <a:pPr indent="-317500" lvl="0" marL="457200" rtl="0" algn="l">
              <a:lnSpc>
                <a:spcPct val="150000"/>
              </a:lnSpc>
              <a:spcBef>
                <a:spcPts val="0"/>
              </a:spcBef>
              <a:spcAft>
                <a:spcPts val="0"/>
              </a:spcAft>
              <a:buSzPts val="1400"/>
              <a:buAutoNum type="arabicPeriod"/>
            </a:pPr>
            <a:r>
              <a:rPr lang="en"/>
              <a:t>a</a:t>
            </a:r>
            <a:r>
              <a:rPr lang="en"/>
              <a:t>ll_steps.sh</a:t>
            </a:r>
            <a:endParaRPr/>
          </a:p>
          <a:p>
            <a:pPr indent="-228600" lvl="0" marL="457200" rtl="0" algn="l">
              <a:lnSpc>
                <a:spcPct val="150000"/>
              </a:lnSpc>
              <a:spcBef>
                <a:spcPts val="800"/>
              </a:spcBef>
              <a:spcAft>
                <a:spcPts val="0"/>
              </a:spcAft>
              <a:buNone/>
            </a:pPr>
            <a:r>
              <a:t/>
            </a:r>
            <a:endParaRPr/>
          </a:p>
        </p:txBody>
      </p:sp>
      <p:sp>
        <p:nvSpPr>
          <p:cNvPr id="106" name="Google Shape;106;p27"/>
          <p:cNvSpPr txBox="1"/>
          <p:nvPr/>
        </p:nvSpPr>
        <p:spPr>
          <a:xfrm>
            <a:off x="269550" y="3961925"/>
            <a:ext cx="86049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rgbClr val="1155CC"/>
                </a:solidFill>
                <a:latin typeface="Helvetica Neue"/>
                <a:ea typeface="Helvetica Neue"/>
                <a:cs typeface="Helvetica Neue"/>
                <a:sym typeface="Helvetica Neue"/>
              </a:rPr>
              <a:t>Please register on </a:t>
            </a:r>
            <a:r>
              <a:rPr b="1" lang="en" sz="2600">
                <a:solidFill>
                  <a:srgbClr val="1155CC"/>
                </a:solidFill>
                <a:latin typeface="Helvetica Neue"/>
                <a:ea typeface="Helvetica Neue"/>
                <a:cs typeface="Helvetica Neue"/>
                <a:sym typeface="Helvetica Neue"/>
              </a:rPr>
              <a:t>Galaxy, activate account and login!</a:t>
            </a:r>
            <a:endParaRPr b="1" sz="2600">
              <a:solidFill>
                <a:srgbClr val="1155CC"/>
              </a:solidFill>
              <a:latin typeface="Helvetica Neue"/>
              <a:ea typeface="Helvetica Neue"/>
              <a:cs typeface="Helvetica Neue"/>
              <a:sym typeface="Helvetica Neue"/>
            </a:endParaRPr>
          </a:p>
        </p:txBody>
      </p:sp>
      <p:sp>
        <p:nvSpPr>
          <p:cNvPr id="107" name="Google Shape;107;p27"/>
          <p:cNvSpPr txBox="1"/>
          <p:nvPr>
            <p:ph idx="1" type="body"/>
          </p:nvPr>
        </p:nvSpPr>
        <p:spPr>
          <a:xfrm>
            <a:off x="120425" y="4556120"/>
            <a:ext cx="7886700" cy="572700"/>
          </a:xfrm>
          <a:prstGeom prst="rect">
            <a:avLst/>
          </a:prstGeom>
        </p:spPr>
        <p:txBody>
          <a:bodyPr anchorCtr="0" anchor="t" bIns="0" lIns="0" spcFirstLastPara="1" rIns="0" wrap="square" tIns="0">
            <a:noAutofit/>
          </a:bodyPr>
          <a:lstStyle/>
          <a:p>
            <a:pPr indent="0" lvl="0" marL="228600" rtl="0" algn="l">
              <a:lnSpc>
                <a:spcPct val="150000"/>
              </a:lnSpc>
              <a:spcBef>
                <a:spcPts val="800"/>
              </a:spcBef>
              <a:spcAft>
                <a:spcPts val="0"/>
              </a:spcAft>
              <a:buNone/>
            </a:pPr>
            <a:r>
              <a:rPr lang="en" u="sng">
                <a:solidFill>
                  <a:schemeClr val="hlink"/>
                </a:solidFill>
                <a:hlinkClick r:id="rId3"/>
              </a:rPr>
              <a:t>https://usegalaxy.org/login</a:t>
            </a:r>
            <a:endParaRPr/>
          </a:p>
          <a:p>
            <a:pPr indent="0" lvl="0" marL="228600" rtl="0" algn="l">
              <a:lnSpc>
                <a:spcPct val="150000"/>
              </a:lnSpc>
              <a:spcBef>
                <a:spcPts val="8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6"/>
          <p:cNvSpPr txBox="1"/>
          <p:nvPr>
            <p:ph type="title"/>
          </p:nvPr>
        </p:nvSpPr>
        <p:spPr>
          <a:xfrm>
            <a:off x="141525" y="7286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Transcriptome: RNA types</a:t>
            </a:r>
            <a:endParaRPr/>
          </a:p>
        </p:txBody>
      </p:sp>
      <p:pic>
        <p:nvPicPr>
          <p:cNvPr id="167" name="Google Shape;167;p36"/>
          <p:cNvPicPr preferRelativeResize="0"/>
          <p:nvPr/>
        </p:nvPicPr>
        <p:blipFill>
          <a:blip r:embed="rId3">
            <a:alphaModFix/>
          </a:blip>
          <a:stretch>
            <a:fillRect/>
          </a:stretch>
        </p:blipFill>
        <p:spPr>
          <a:xfrm>
            <a:off x="1425344" y="646902"/>
            <a:ext cx="5445305" cy="4138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7"/>
          <p:cNvSpPr txBox="1"/>
          <p:nvPr>
            <p:ph type="title"/>
          </p:nvPr>
        </p:nvSpPr>
        <p:spPr>
          <a:xfrm>
            <a:off x="168525"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970"/>
              <a:t>Experimental design is fundamental </a:t>
            </a:r>
            <a:endParaRPr sz="2970"/>
          </a:p>
          <a:p>
            <a:pPr indent="0" lvl="0" marL="0" rtl="0" algn="l">
              <a:spcBef>
                <a:spcPts val="0"/>
              </a:spcBef>
              <a:spcAft>
                <a:spcPts val="0"/>
              </a:spcAft>
              <a:buSzPts val="990"/>
              <a:buNone/>
            </a:pPr>
            <a:r>
              <a:t/>
            </a:r>
            <a:endParaRPr sz="2070"/>
          </a:p>
          <a:p>
            <a:pPr indent="0" lvl="0" marL="0" rtl="0" algn="l">
              <a:spcBef>
                <a:spcPts val="0"/>
              </a:spcBef>
              <a:spcAft>
                <a:spcPts val="0"/>
              </a:spcAft>
              <a:buClr>
                <a:schemeClr val="dk1"/>
              </a:buClr>
              <a:buSzPts val="990"/>
              <a:buFont typeface="Arial"/>
              <a:buNone/>
            </a:pPr>
            <a:r>
              <a:rPr lang="en" sz="1970"/>
              <a:t>Which biological questions we want to answer</a:t>
            </a:r>
            <a:endParaRPr sz="1970"/>
          </a:p>
          <a:p>
            <a:pPr indent="0" lvl="0" marL="0" rtl="0" algn="l">
              <a:spcBef>
                <a:spcPts val="0"/>
              </a:spcBef>
              <a:spcAft>
                <a:spcPts val="0"/>
              </a:spcAft>
              <a:buSzPts val="990"/>
              <a:buNone/>
            </a:pPr>
            <a:r>
              <a:t/>
            </a:r>
            <a:endParaRPr sz="2570"/>
          </a:p>
        </p:txBody>
      </p:sp>
      <p:sp>
        <p:nvSpPr>
          <p:cNvPr id="173" name="Google Shape;173;p37"/>
          <p:cNvSpPr txBox="1"/>
          <p:nvPr>
            <p:ph idx="1" type="body"/>
          </p:nvPr>
        </p:nvSpPr>
        <p:spPr>
          <a:xfrm>
            <a:off x="168525" y="1013350"/>
            <a:ext cx="89151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800">
              <a:solidFill>
                <a:schemeClr val="accent2"/>
              </a:solidFill>
              <a:latin typeface="Arial"/>
              <a:ea typeface="Arial"/>
              <a:cs typeface="Arial"/>
              <a:sym typeface="Arial"/>
            </a:endParaRPr>
          </a:p>
          <a:p>
            <a:pPr indent="-292100" lvl="0" marL="457200" rtl="0" algn="l">
              <a:lnSpc>
                <a:spcPct val="115000"/>
              </a:lnSpc>
              <a:spcBef>
                <a:spcPts val="0"/>
              </a:spcBef>
              <a:spcAft>
                <a:spcPts val="0"/>
              </a:spcAft>
              <a:buSzPts val="1000"/>
              <a:buChar char="•"/>
            </a:pPr>
            <a:r>
              <a:rPr i="1" lang="en" sz="1700">
                <a:latin typeface="Arial"/>
                <a:ea typeface="Arial"/>
                <a:cs typeface="Arial"/>
                <a:sym typeface="Arial"/>
              </a:rPr>
              <a:t>Coding</a:t>
            </a:r>
            <a:r>
              <a:rPr lang="en" sz="1700">
                <a:latin typeface="Arial"/>
                <a:ea typeface="Arial"/>
                <a:cs typeface="Arial"/>
                <a:sym typeface="Arial"/>
              </a:rPr>
              <a:t> or </a:t>
            </a:r>
            <a:r>
              <a:rPr i="1" lang="en" sz="1700">
                <a:latin typeface="Arial"/>
                <a:ea typeface="Arial"/>
                <a:cs typeface="Arial"/>
                <a:sym typeface="Arial"/>
              </a:rPr>
              <a:t>non coding</a:t>
            </a:r>
            <a:r>
              <a:rPr lang="en" sz="1700">
                <a:latin typeface="Arial"/>
                <a:ea typeface="Arial"/>
                <a:cs typeface="Arial"/>
                <a:sym typeface="Arial"/>
              </a:rPr>
              <a:t> RNA?</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Why do you expect to find</a:t>
            </a:r>
            <a:r>
              <a:rPr i="1" lang="en" sz="1700">
                <a:latin typeface="Arial"/>
                <a:ea typeface="Arial"/>
                <a:cs typeface="Arial"/>
                <a:sym typeface="Arial"/>
              </a:rPr>
              <a:t> differentially expressed genes</a:t>
            </a:r>
            <a:r>
              <a:rPr lang="en" sz="1700">
                <a:latin typeface="Arial"/>
                <a:ea typeface="Arial"/>
                <a:cs typeface="Arial"/>
                <a:sym typeface="Arial"/>
              </a:rPr>
              <a:t> in the particular tissue?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How many </a:t>
            </a:r>
            <a:r>
              <a:rPr i="1" lang="en" sz="1700">
                <a:latin typeface="Arial"/>
                <a:ea typeface="Arial"/>
                <a:cs typeface="Arial"/>
                <a:sym typeface="Arial"/>
              </a:rPr>
              <a:t>tissue types</a:t>
            </a:r>
            <a:r>
              <a:rPr lang="en" sz="1700">
                <a:latin typeface="Arial"/>
                <a:ea typeface="Arial"/>
                <a:cs typeface="Arial"/>
                <a:sym typeface="Arial"/>
              </a:rPr>
              <a:t> and/or </a:t>
            </a:r>
            <a:r>
              <a:rPr i="1" lang="en" sz="1700">
                <a:latin typeface="Arial"/>
                <a:ea typeface="Arial"/>
                <a:cs typeface="Arial"/>
                <a:sym typeface="Arial"/>
              </a:rPr>
              <a:t>time points</a:t>
            </a:r>
            <a:r>
              <a:rPr lang="en" sz="1700">
                <a:latin typeface="Arial"/>
                <a:ea typeface="Arial"/>
                <a:cs typeface="Arial"/>
                <a:sym typeface="Arial"/>
              </a:rPr>
              <a:t> to compare?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t>
            </a:r>
            <a:r>
              <a:rPr i="1" lang="en" sz="1700">
                <a:latin typeface="Arial"/>
                <a:ea typeface="Arial"/>
                <a:cs typeface="Arial"/>
                <a:sym typeface="Arial"/>
              </a:rPr>
              <a:t>types of genes</a:t>
            </a:r>
            <a:r>
              <a:rPr lang="en" sz="1700">
                <a:latin typeface="Arial"/>
                <a:ea typeface="Arial"/>
                <a:cs typeface="Arial"/>
                <a:sym typeface="Arial"/>
              </a:rPr>
              <a:t> do you expect to find differentially expressed?</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are the sources of </a:t>
            </a:r>
            <a:r>
              <a:rPr i="1" lang="en" sz="1700">
                <a:latin typeface="Arial"/>
                <a:ea typeface="Arial"/>
                <a:cs typeface="Arial"/>
                <a:sym typeface="Arial"/>
              </a:rPr>
              <a:t>variability</a:t>
            </a:r>
            <a:r>
              <a:rPr lang="en" sz="1700">
                <a:latin typeface="Arial"/>
                <a:ea typeface="Arial"/>
                <a:cs typeface="Arial"/>
                <a:sym typeface="Arial"/>
              </a:rPr>
              <a:t> from your samples?</a:t>
            </a:r>
            <a:endParaRPr sz="1700">
              <a:latin typeface="Arial"/>
              <a:ea typeface="Arial"/>
              <a:cs typeface="Arial"/>
              <a:sym typeface="Arial"/>
            </a:endParaRPr>
          </a:p>
          <a:p>
            <a:pPr indent="0" lvl="0" marL="0" rtl="0" algn="l">
              <a:lnSpc>
                <a:spcPct val="115000"/>
              </a:lnSpc>
              <a:spcBef>
                <a:spcPts val="0"/>
              </a:spcBef>
              <a:spcAft>
                <a:spcPts val="0"/>
              </a:spcAft>
              <a:buNone/>
            </a:pPr>
            <a:r>
              <a:t/>
            </a:r>
            <a:endParaRPr sz="1700">
              <a:latin typeface="Arial"/>
              <a:ea typeface="Arial"/>
              <a:cs typeface="Arial"/>
              <a:sym typeface="Arial"/>
            </a:endParaRPr>
          </a:p>
          <a:p>
            <a:pPr indent="0" lvl="0" marL="0" rtl="0" algn="l">
              <a:lnSpc>
                <a:spcPct val="115000"/>
              </a:lnSpc>
              <a:spcBef>
                <a:spcPts val="0"/>
              </a:spcBef>
              <a:spcAft>
                <a:spcPts val="0"/>
              </a:spcAft>
              <a:buNone/>
            </a:pPr>
            <a:r>
              <a:rPr b="1" lang="en" sz="1700">
                <a:solidFill>
                  <a:srgbClr val="1155CC"/>
                </a:solidFill>
                <a:latin typeface="Arial"/>
                <a:ea typeface="Arial"/>
                <a:cs typeface="Arial"/>
                <a:sym typeface="Arial"/>
              </a:rPr>
              <a:t>More technical questions</a:t>
            </a:r>
            <a:endParaRPr b="1" sz="1700">
              <a:solidFill>
                <a:srgbClr val="1155CC"/>
              </a:solidFill>
              <a:latin typeface="Arial"/>
              <a:ea typeface="Arial"/>
              <a:cs typeface="Arial"/>
              <a:sym typeface="Arial"/>
            </a:endParaRPr>
          </a:p>
          <a:p>
            <a:pPr indent="0" lvl="0" marL="0" rtl="0" algn="l">
              <a:lnSpc>
                <a:spcPct val="115000"/>
              </a:lnSpc>
              <a:spcBef>
                <a:spcPts val="0"/>
              </a:spcBef>
              <a:spcAft>
                <a:spcPts val="0"/>
              </a:spcAft>
              <a:buNone/>
            </a:pPr>
            <a:r>
              <a:t/>
            </a:r>
            <a:endParaRPr b="1" sz="11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Which sequencing platform?</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Depth of sequencing?</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Pooling samples?</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Biological replicates/technical replicates?</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Many others...</a:t>
            </a:r>
            <a:endParaRPr sz="1700">
              <a:latin typeface="Arial"/>
              <a:ea typeface="Arial"/>
              <a:cs typeface="Arial"/>
              <a:sym typeface="Arial"/>
            </a:endParaRPr>
          </a:p>
        </p:txBody>
      </p:sp>
      <p:sp>
        <p:nvSpPr>
          <p:cNvPr id="174" name="Google Shape;174;p37"/>
          <p:cNvSpPr txBox="1"/>
          <p:nvPr/>
        </p:nvSpPr>
        <p:spPr>
          <a:xfrm>
            <a:off x="5546650" y="3831775"/>
            <a:ext cx="3376200" cy="985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Introduction to Statistics and Experimental Design</a:t>
            </a:r>
            <a:r>
              <a:rPr b="1" lang="en">
                <a:solidFill>
                  <a:schemeClr val="accent5"/>
                </a:solidFill>
                <a:latin typeface="Helvetica Neue"/>
                <a:ea typeface="Helvetica Neue"/>
                <a:cs typeface="Helvetica Neue"/>
                <a:sym typeface="Helvetica Neue"/>
              </a:rPr>
              <a:t>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November</a:t>
            </a:r>
            <a:r>
              <a:rPr b="1" lang="en" sz="1200">
                <a:solidFill>
                  <a:srgbClr val="262626"/>
                </a:solidFill>
                <a:highlight>
                  <a:srgbClr val="F7F6F3"/>
                </a:highlight>
              </a:rPr>
              <a:t> 30, 2021</a:t>
            </a:r>
            <a:endParaRPr b="1" sz="1200">
              <a:solidFill>
                <a:srgbClr val="262626"/>
              </a:solidFill>
              <a:highlight>
                <a:srgbClr val="F7F6F3"/>
              </a:highlight>
            </a:endParaRPr>
          </a:p>
          <a:p>
            <a:pPr indent="0" lvl="0" marL="0" rtl="0" algn="r">
              <a:spcBef>
                <a:spcPts val="0"/>
              </a:spcBef>
              <a:spcAft>
                <a:spcPts val="0"/>
              </a:spcAft>
              <a:buNone/>
            </a:pPr>
            <a:r>
              <a:rPr b="1" lang="en" sz="1200">
                <a:solidFill>
                  <a:srgbClr val="262626"/>
                </a:solidFill>
                <a:highlight>
                  <a:srgbClr val="F7F6F3"/>
                </a:highlight>
              </a:rPr>
              <a:t>Please </a:t>
            </a:r>
            <a:r>
              <a:rPr b="1" lang="en" sz="1200" u="sng">
                <a:solidFill>
                  <a:schemeClr val="hlink"/>
                </a:solidFill>
                <a:highlight>
                  <a:srgbClr val="F7F6F3"/>
                </a:highlight>
                <a:hlinkClick r:id="rId3"/>
              </a:rPr>
              <a:t>register</a:t>
            </a:r>
            <a:r>
              <a:rPr b="1" lang="en" sz="1200">
                <a:solidFill>
                  <a:srgbClr val="262626"/>
                </a:solidFill>
                <a:highlight>
                  <a:srgbClr val="F7F6F3"/>
                </a:highlight>
              </a:rPr>
              <a:t>!</a:t>
            </a:r>
            <a:endParaRPr b="1" sz="1200">
              <a:solidFill>
                <a:srgbClr val="262626"/>
              </a:solidFill>
              <a:highlight>
                <a:srgbClr val="F7F6F3"/>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8"/>
          <p:cNvSpPr txBox="1"/>
          <p:nvPr>
            <p:ph type="title"/>
          </p:nvPr>
        </p:nvSpPr>
        <p:spPr>
          <a:xfrm>
            <a:off x="69875" y="0"/>
            <a:ext cx="85155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Sequencing studies - technology advance </a:t>
            </a:r>
            <a:endParaRPr/>
          </a:p>
        </p:txBody>
      </p:sp>
      <p:sp>
        <p:nvSpPr>
          <p:cNvPr id="180" name="Google Shape;180;p38"/>
          <p:cNvSpPr txBox="1"/>
          <p:nvPr/>
        </p:nvSpPr>
        <p:spPr>
          <a:xfrm>
            <a:off x="0" y="4308950"/>
            <a:ext cx="9061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H</a:t>
            </a:r>
            <a:r>
              <a:rPr lang="en" sz="1700"/>
              <a:t>igh-throughput next-generation sequencing (NGS) technologies revolutionized genomic and transcriptomic studies</a:t>
            </a:r>
            <a:endParaRPr sz="1700"/>
          </a:p>
        </p:txBody>
      </p:sp>
      <p:pic>
        <p:nvPicPr>
          <p:cNvPr id="181" name="Google Shape;181;p38"/>
          <p:cNvPicPr preferRelativeResize="0"/>
          <p:nvPr/>
        </p:nvPicPr>
        <p:blipFill>
          <a:blip r:embed="rId3">
            <a:alphaModFix/>
          </a:blip>
          <a:stretch>
            <a:fillRect/>
          </a:stretch>
        </p:blipFill>
        <p:spPr>
          <a:xfrm>
            <a:off x="164600" y="1111463"/>
            <a:ext cx="4407409" cy="2488350"/>
          </a:xfrm>
          <a:prstGeom prst="rect">
            <a:avLst/>
          </a:prstGeom>
          <a:noFill/>
          <a:ln>
            <a:noFill/>
          </a:ln>
        </p:spPr>
      </p:pic>
      <p:pic>
        <p:nvPicPr>
          <p:cNvPr id="182" name="Google Shape;182;p38"/>
          <p:cNvPicPr preferRelativeResize="0"/>
          <p:nvPr/>
        </p:nvPicPr>
        <p:blipFill>
          <a:blip r:embed="rId4">
            <a:alphaModFix/>
          </a:blip>
          <a:stretch>
            <a:fillRect/>
          </a:stretch>
        </p:blipFill>
        <p:spPr>
          <a:xfrm>
            <a:off x="4654450" y="1127725"/>
            <a:ext cx="4407409" cy="2455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9"/>
          <p:cNvSpPr txBox="1"/>
          <p:nvPr>
            <p:ph type="title"/>
          </p:nvPr>
        </p:nvSpPr>
        <p:spPr>
          <a:xfrm>
            <a:off x="175750" y="12699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solidFill>
                  <a:srgbClr val="1155CC"/>
                </a:solidFill>
              </a:rPr>
              <a:t>RNA-seq – qualitative and quantitative biological insights</a:t>
            </a:r>
            <a:endParaRPr/>
          </a:p>
        </p:txBody>
      </p:sp>
      <p:sp>
        <p:nvSpPr>
          <p:cNvPr id="188" name="Google Shape;188;p39"/>
          <p:cNvSpPr txBox="1"/>
          <p:nvPr>
            <p:ph idx="1" type="body"/>
          </p:nvPr>
        </p:nvSpPr>
        <p:spPr>
          <a:xfrm>
            <a:off x="628650" y="1369224"/>
            <a:ext cx="7886700" cy="2480400"/>
          </a:xfrm>
          <a:prstGeom prst="rect">
            <a:avLst/>
          </a:prstGeom>
        </p:spPr>
        <p:txBody>
          <a:bodyPr anchorCtr="0" anchor="t" bIns="0" lIns="0" spcFirstLastPara="1" rIns="0" wrap="square" tIns="0">
            <a:normAutofit lnSpcReduction="10000"/>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rial"/>
                <a:ea typeface="Arial"/>
                <a:cs typeface="Arial"/>
                <a:sym typeface="Arial"/>
              </a:rPr>
              <a:t>•</a:t>
            </a:r>
            <a:r>
              <a:rPr b="1" lang="en" sz="1800">
                <a:solidFill>
                  <a:srgbClr val="222222"/>
                </a:solidFill>
                <a:latin typeface="Arial"/>
                <a:ea typeface="Arial"/>
                <a:cs typeface="Arial"/>
                <a:sym typeface="Arial"/>
              </a:rPr>
              <a:t>Qualitative: </a:t>
            </a:r>
            <a:r>
              <a:rPr lang="en" sz="1800">
                <a:solidFill>
                  <a:srgbClr val="222222"/>
                </a:solidFill>
                <a:latin typeface="Arial"/>
                <a:ea typeface="Arial"/>
                <a:cs typeface="Arial"/>
                <a:sym typeface="Arial"/>
              </a:rPr>
              <a:t>identifying (</a:t>
            </a:r>
            <a:r>
              <a:rPr b="1" lang="en" sz="1800">
                <a:solidFill>
                  <a:srgbClr val="222222"/>
                </a:solidFill>
                <a:latin typeface="Arial"/>
                <a:ea typeface="Arial"/>
                <a:cs typeface="Arial"/>
                <a:sym typeface="Arial"/>
              </a:rPr>
              <a:t>annotating</a:t>
            </a:r>
            <a:r>
              <a:rPr lang="en" sz="1800">
                <a:solidFill>
                  <a:srgbClr val="222222"/>
                </a:solidFill>
                <a:latin typeface="Arial"/>
                <a:ea typeface="Arial"/>
                <a:cs typeface="Arial"/>
                <a:sym typeface="Arial"/>
              </a:rPr>
              <a:t>) or refining expressed transcripts, exon/intron boundaries, transcriptional start sites (TSS), and poly-A sites.</a:t>
            </a:r>
            <a:endParaRPr sz="1800">
              <a:solidFill>
                <a:srgbClr val="22222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rial"/>
                <a:ea typeface="Arial"/>
                <a:cs typeface="Arial"/>
                <a:sym typeface="Arial"/>
              </a:rPr>
              <a:t>•</a:t>
            </a:r>
            <a:r>
              <a:rPr b="1" lang="en" sz="1800">
                <a:solidFill>
                  <a:srgbClr val="222222"/>
                </a:solidFill>
                <a:latin typeface="Arial"/>
                <a:ea typeface="Arial"/>
                <a:cs typeface="Arial"/>
                <a:sym typeface="Arial"/>
              </a:rPr>
              <a:t>Quantitative: </a:t>
            </a:r>
            <a:r>
              <a:rPr lang="en" sz="1800">
                <a:solidFill>
                  <a:srgbClr val="222222"/>
                </a:solidFill>
                <a:latin typeface="Arial"/>
                <a:ea typeface="Arial"/>
                <a:cs typeface="Arial"/>
                <a:sym typeface="Arial"/>
              </a:rPr>
              <a:t> measuring differences in expression, alternative splicing, alternative TSS, and alternative polyadenylation </a:t>
            </a:r>
            <a:r>
              <a:rPr b="1" lang="en" sz="1800">
                <a:solidFill>
                  <a:srgbClr val="222222"/>
                </a:solidFill>
                <a:latin typeface="Arial"/>
                <a:ea typeface="Arial"/>
                <a:cs typeface="Arial"/>
                <a:sym typeface="Arial"/>
              </a:rPr>
              <a:t>between two or more treatments or groups.</a:t>
            </a:r>
            <a:endParaRPr b="1" sz="1800">
              <a:solidFill>
                <a:srgbClr val="222222"/>
              </a:solidFill>
              <a:latin typeface="Arial"/>
              <a:ea typeface="Arial"/>
              <a:cs typeface="Arial"/>
              <a:sym typeface="Arial"/>
            </a:endParaRPr>
          </a:p>
          <a:p>
            <a:pPr indent="0" lvl="0" marL="0" rtl="0" algn="l">
              <a:lnSpc>
                <a:spcPct val="115000"/>
              </a:lnSpc>
              <a:spcBef>
                <a:spcPts val="0"/>
              </a:spcBef>
              <a:spcAft>
                <a:spcPts val="0"/>
              </a:spcAft>
              <a:buNone/>
            </a:pPr>
            <a:r>
              <a:rPr lang="en" sz="1800">
                <a:solidFill>
                  <a:srgbClr val="222222"/>
                </a:solidFill>
                <a:latin typeface="Arial"/>
                <a:ea typeface="Arial"/>
                <a:cs typeface="Arial"/>
                <a:sym typeface="Arial"/>
              </a:rPr>
              <a:t>(i.e. experiment to measure differential gene expression - DGE)</a:t>
            </a:r>
            <a:endParaRPr/>
          </a:p>
        </p:txBody>
      </p:sp>
      <p:sp>
        <p:nvSpPr>
          <p:cNvPr id="189" name="Google Shape;189;p39"/>
          <p:cNvSpPr txBox="1"/>
          <p:nvPr/>
        </p:nvSpPr>
        <p:spPr>
          <a:xfrm>
            <a:off x="5887525" y="46097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rPr>
              <a:t>https://rnaseq.uoregon.edu/#table1.1</a:t>
            </a:r>
            <a:endParaRPr sz="1200">
              <a:solidFill>
                <a:schemeClr val="dk1"/>
              </a:solidFill>
            </a:endParaRPr>
          </a:p>
        </p:txBody>
      </p:sp>
      <p:sp>
        <p:nvSpPr>
          <p:cNvPr id="190" name="Google Shape;190;p39"/>
          <p:cNvSpPr/>
          <p:nvPr/>
        </p:nvSpPr>
        <p:spPr>
          <a:xfrm>
            <a:off x="3578875" y="2054175"/>
            <a:ext cx="210300" cy="369300"/>
          </a:xfrm>
          <a:prstGeom prst="downArrow">
            <a:avLst>
              <a:gd fmla="val 50000" name="adj1"/>
              <a:gd fmla="val 50000" name="adj2"/>
            </a:avLst>
          </a:prstGeom>
          <a:solidFill>
            <a:schemeClr val="lt2"/>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9"/>
          <p:cNvSpPr/>
          <p:nvPr/>
        </p:nvSpPr>
        <p:spPr>
          <a:xfrm rot="10800000">
            <a:off x="3936875" y="2054175"/>
            <a:ext cx="210300" cy="369300"/>
          </a:xfrm>
          <a:prstGeom prst="downArrow">
            <a:avLst>
              <a:gd fmla="val 50000" name="adj1"/>
              <a:gd fmla="val 50000" name="adj2"/>
            </a:avLst>
          </a:prstGeom>
          <a:solidFill>
            <a:schemeClr val="lt2"/>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0"/>
          <p:cNvSpPr txBox="1"/>
          <p:nvPr>
            <p:ph type="title"/>
          </p:nvPr>
        </p:nvSpPr>
        <p:spPr>
          <a:xfrm>
            <a:off x="164725" y="87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rgbClr val="1155CC"/>
                </a:solidFill>
              </a:rPr>
              <a:t>Protein isoforms</a:t>
            </a:r>
            <a:endParaRPr/>
          </a:p>
        </p:txBody>
      </p:sp>
      <p:pic>
        <p:nvPicPr>
          <p:cNvPr id="197" name="Google Shape;197;p40"/>
          <p:cNvPicPr preferRelativeResize="0"/>
          <p:nvPr/>
        </p:nvPicPr>
        <p:blipFill>
          <a:blip r:embed="rId3">
            <a:alphaModFix/>
          </a:blip>
          <a:stretch>
            <a:fillRect/>
          </a:stretch>
        </p:blipFill>
        <p:spPr>
          <a:xfrm>
            <a:off x="554551" y="584950"/>
            <a:ext cx="4538651" cy="4253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1"/>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Which </a:t>
            </a:r>
            <a:r>
              <a:rPr lang="en"/>
              <a:t>RNA-seq assay should I use?</a:t>
            </a:r>
            <a:endParaRPr/>
          </a:p>
        </p:txBody>
      </p:sp>
      <p:sp>
        <p:nvSpPr>
          <p:cNvPr id="203" name="Google Shape;203;p41"/>
          <p:cNvSpPr txBox="1"/>
          <p:nvPr/>
        </p:nvSpPr>
        <p:spPr>
          <a:xfrm>
            <a:off x="312350" y="4622900"/>
            <a:ext cx="73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From: Genewiz</a:t>
            </a:r>
            <a:endParaRPr>
              <a:latin typeface="Helvetica Neue"/>
              <a:ea typeface="Helvetica Neue"/>
              <a:cs typeface="Helvetica Neue"/>
              <a:sym typeface="Helvetica Neue"/>
            </a:endParaRPr>
          </a:p>
        </p:txBody>
      </p:sp>
      <p:pic>
        <p:nvPicPr>
          <p:cNvPr id="204" name="Google Shape;204;p41"/>
          <p:cNvPicPr preferRelativeResize="0"/>
          <p:nvPr/>
        </p:nvPicPr>
        <p:blipFill>
          <a:blip r:embed="rId3">
            <a:alphaModFix/>
          </a:blip>
          <a:stretch>
            <a:fillRect/>
          </a:stretch>
        </p:blipFill>
        <p:spPr>
          <a:xfrm>
            <a:off x="152400" y="889191"/>
            <a:ext cx="8839199" cy="33224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2"/>
          <p:cNvSpPr txBox="1"/>
          <p:nvPr>
            <p:ph type="title"/>
          </p:nvPr>
        </p:nvSpPr>
        <p:spPr>
          <a:xfrm>
            <a:off x="205725" y="-9"/>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Bulk </a:t>
            </a:r>
            <a:r>
              <a:rPr lang="en"/>
              <a:t>RNA-seq - advantages and limitations</a:t>
            </a:r>
            <a:endParaRPr/>
          </a:p>
        </p:txBody>
      </p:sp>
      <p:sp>
        <p:nvSpPr>
          <p:cNvPr id="210" name="Google Shape;210;p42"/>
          <p:cNvSpPr txBox="1"/>
          <p:nvPr/>
        </p:nvSpPr>
        <p:spPr>
          <a:xfrm>
            <a:off x="61350" y="878550"/>
            <a:ext cx="9021300" cy="24012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SzPts val="1600"/>
              <a:buChar char="●"/>
            </a:pPr>
            <a:r>
              <a:rPr lang="en" sz="1600"/>
              <a:t>A major breakthrough - r</a:t>
            </a:r>
            <a:r>
              <a:rPr lang="en" sz="1600"/>
              <a:t>eplaced microarrays</a:t>
            </a:r>
            <a:endParaRPr sz="1600"/>
          </a:p>
          <a:p>
            <a:pPr indent="-330200" lvl="0" marL="457200" rtl="0" algn="l">
              <a:lnSpc>
                <a:spcPct val="200000"/>
              </a:lnSpc>
              <a:spcBef>
                <a:spcPts val="0"/>
              </a:spcBef>
              <a:spcAft>
                <a:spcPts val="0"/>
              </a:spcAft>
              <a:buSzPts val="1600"/>
              <a:buChar char="●"/>
            </a:pPr>
            <a:r>
              <a:rPr lang="en" sz="1600"/>
              <a:t>Measures the </a:t>
            </a:r>
            <a:r>
              <a:rPr b="1" i="1" lang="en" sz="1600"/>
              <a:t>average</a:t>
            </a:r>
            <a:r>
              <a:rPr i="1" lang="en" sz="1600"/>
              <a:t> expression level for each gene across a large population of input cells</a:t>
            </a:r>
            <a:endParaRPr i="1" sz="1600"/>
          </a:p>
          <a:p>
            <a:pPr indent="-330200" lvl="0" marL="457200" rtl="0" algn="l">
              <a:lnSpc>
                <a:spcPct val="200000"/>
              </a:lnSpc>
              <a:spcBef>
                <a:spcPts val="0"/>
              </a:spcBef>
              <a:spcAft>
                <a:spcPts val="0"/>
              </a:spcAft>
              <a:buSzPts val="1600"/>
              <a:buChar char="●"/>
            </a:pPr>
            <a:r>
              <a:rPr lang="en" sz="1600"/>
              <a:t>To quantify expression signatures in disease studies</a:t>
            </a:r>
            <a:endParaRPr sz="1600"/>
          </a:p>
          <a:p>
            <a:pPr indent="-330200" lvl="0" marL="457200" rtl="0" algn="l">
              <a:lnSpc>
                <a:spcPct val="200000"/>
              </a:lnSpc>
              <a:spcBef>
                <a:spcPts val="0"/>
              </a:spcBef>
              <a:spcAft>
                <a:spcPts val="0"/>
              </a:spcAft>
              <a:buSzPts val="1600"/>
              <a:buChar char="●"/>
            </a:pPr>
            <a:r>
              <a:rPr lang="en" sz="1600"/>
              <a:t>Insufficient</a:t>
            </a:r>
            <a:r>
              <a:rPr lang="en" sz="1600"/>
              <a:t> for studying </a:t>
            </a:r>
            <a:r>
              <a:rPr i="1" lang="en" sz="1600"/>
              <a:t>heterogeneous or dynamic systems</a:t>
            </a:r>
            <a:r>
              <a:rPr lang="en" sz="1600"/>
              <a:t>, e.g. early development studies, complex tissues (brain)</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205725" y="-9"/>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sc</a:t>
            </a:r>
            <a:r>
              <a:rPr lang="en"/>
              <a:t>RNA-seq - advantages and limitations</a:t>
            </a:r>
            <a:endParaRPr/>
          </a:p>
        </p:txBody>
      </p:sp>
      <p:sp>
        <p:nvSpPr>
          <p:cNvPr id="216" name="Google Shape;216;p43"/>
          <p:cNvSpPr txBox="1"/>
          <p:nvPr/>
        </p:nvSpPr>
        <p:spPr>
          <a:xfrm>
            <a:off x="61350" y="736800"/>
            <a:ext cx="9021300" cy="28938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SzPts val="1600"/>
              <a:buChar char="●"/>
            </a:pPr>
            <a:r>
              <a:rPr lang="en" sz="1600"/>
              <a:t>First publication by (Tang et al. 2009)</a:t>
            </a:r>
            <a:endParaRPr sz="1600"/>
          </a:p>
          <a:p>
            <a:pPr indent="-330200" lvl="0" marL="457200" rtl="0" algn="l">
              <a:lnSpc>
                <a:spcPct val="200000"/>
              </a:lnSpc>
              <a:spcBef>
                <a:spcPts val="0"/>
              </a:spcBef>
              <a:spcAft>
                <a:spcPts val="0"/>
              </a:spcAft>
              <a:buSzPts val="1600"/>
              <a:buChar char="●"/>
            </a:pPr>
            <a:r>
              <a:rPr lang="en" sz="1600"/>
              <a:t>From ~2014 new protocols and lower sequencing costs made it more accessible</a:t>
            </a:r>
            <a:endParaRPr sz="1600"/>
          </a:p>
          <a:p>
            <a:pPr indent="-330200" lvl="0" marL="457200" rtl="0" algn="l">
              <a:lnSpc>
                <a:spcPct val="200000"/>
              </a:lnSpc>
              <a:spcBef>
                <a:spcPts val="0"/>
              </a:spcBef>
              <a:spcAft>
                <a:spcPts val="0"/>
              </a:spcAft>
              <a:buSzPts val="1600"/>
              <a:buChar char="●"/>
            </a:pPr>
            <a:r>
              <a:rPr lang="en" sz="1600"/>
              <a:t>Measures the </a:t>
            </a:r>
            <a:r>
              <a:rPr b="1" i="1" lang="en" sz="1600"/>
              <a:t>distribution</a:t>
            </a:r>
            <a:r>
              <a:rPr i="1" lang="en" sz="1600"/>
              <a:t> of expression levels for each gene across a population of cells</a:t>
            </a:r>
            <a:endParaRPr i="1" sz="1600"/>
          </a:p>
          <a:p>
            <a:pPr indent="-330200" lvl="0" marL="457200" rtl="0" algn="l">
              <a:lnSpc>
                <a:spcPct val="200000"/>
              </a:lnSpc>
              <a:spcBef>
                <a:spcPts val="0"/>
              </a:spcBef>
              <a:spcAft>
                <a:spcPts val="0"/>
              </a:spcAft>
              <a:buSzPts val="1600"/>
              <a:buChar char="●"/>
            </a:pPr>
            <a:r>
              <a:rPr lang="en" sz="1600">
                <a:solidFill>
                  <a:schemeClr val="dk1"/>
                </a:solidFill>
              </a:rPr>
              <a:t>Allows cell type identification, studying the heterogeneity of cell responses</a:t>
            </a:r>
            <a:endParaRPr sz="1600"/>
          </a:p>
          <a:p>
            <a:pPr indent="-330200" lvl="0" marL="457200" rtl="0" algn="l">
              <a:lnSpc>
                <a:spcPct val="200000"/>
              </a:lnSpc>
              <a:spcBef>
                <a:spcPts val="0"/>
              </a:spcBef>
              <a:spcAft>
                <a:spcPts val="0"/>
              </a:spcAft>
              <a:buSzPts val="1600"/>
              <a:buChar char="●"/>
            </a:pPr>
            <a:r>
              <a:rPr lang="en" sz="1600"/>
              <a:t>Currently there are several different protocols in use and commercial platforms available</a:t>
            </a:r>
            <a:endParaRPr sz="1600"/>
          </a:p>
          <a:p>
            <a:pPr indent="-330200" lvl="0" marL="457200" rtl="0" algn="l">
              <a:lnSpc>
                <a:spcPct val="200000"/>
              </a:lnSpc>
              <a:spcBef>
                <a:spcPts val="0"/>
              </a:spcBef>
              <a:spcAft>
                <a:spcPts val="0"/>
              </a:spcAft>
              <a:buSzPts val="1600"/>
              <a:buChar char="●"/>
            </a:pPr>
            <a:r>
              <a:rPr lang="en" sz="1600"/>
              <a:t>Still expensive, not a gold standard as RNA-seq, small amount of material, uncertainty</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4"/>
          <p:cNvSpPr txBox="1"/>
          <p:nvPr>
            <p:ph type="title"/>
          </p:nvPr>
        </p:nvSpPr>
        <p:spPr>
          <a:xfrm>
            <a:off x="141525" y="7286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Bulk </a:t>
            </a:r>
            <a:r>
              <a:rPr lang="en"/>
              <a:t>RNA-seq vs single cell (sc) RNA-seq</a:t>
            </a:r>
            <a:endParaRPr/>
          </a:p>
        </p:txBody>
      </p:sp>
      <p:pic>
        <p:nvPicPr>
          <p:cNvPr id="222" name="Google Shape;222;p44"/>
          <p:cNvPicPr preferRelativeResize="0"/>
          <p:nvPr/>
        </p:nvPicPr>
        <p:blipFill>
          <a:blip r:embed="rId3">
            <a:alphaModFix/>
          </a:blip>
          <a:stretch>
            <a:fillRect/>
          </a:stretch>
        </p:blipFill>
        <p:spPr>
          <a:xfrm>
            <a:off x="141524" y="496774"/>
            <a:ext cx="7192027" cy="3568299"/>
          </a:xfrm>
          <a:prstGeom prst="rect">
            <a:avLst/>
          </a:prstGeom>
          <a:noFill/>
          <a:ln>
            <a:noFill/>
          </a:ln>
        </p:spPr>
      </p:pic>
      <p:sp>
        <p:nvSpPr>
          <p:cNvPr id="223" name="Google Shape;223;p44"/>
          <p:cNvSpPr txBox="1"/>
          <p:nvPr/>
        </p:nvSpPr>
        <p:spPr>
          <a:xfrm>
            <a:off x="5811225" y="4065075"/>
            <a:ext cx="3125700" cy="769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Single Cell </a:t>
            </a:r>
            <a:r>
              <a:rPr b="1" lang="en">
                <a:solidFill>
                  <a:schemeClr val="accent5"/>
                </a:solidFill>
                <a:latin typeface="Helvetica Neue"/>
                <a:ea typeface="Helvetica Neue"/>
                <a:cs typeface="Helvetica Neue"/>
                <a:sym typeface="Helvetica Neue"/>
              </a:rPr>
              <a:t>RNA-seq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October 22-26</a:t>
            </a:r>
            <a:r>
              <a:rPr b="1" lang="en" sz="1200">
                <a:solidFill>
                  <a:srgbClr val="262626"/>
                </a:solidFill>
                <a:highlight>
                  <a:srgbClr val="F7F6F3"/>
                </a:highlight>
              </a:rPr>
              <a:t>, 2021</a:t>
            </a:r>
            <a:endParaRPr b="1" sz="1200">
              <a:solidFill>
                <a:srgbClr val="262626"/>
              </a:solidFill>
              <a:highlight>
                <a:srgbClr val="F7F6F3"/>
              </a:highlight>
            </a:endParaRPr>
          </a:p>
          <a:p>
            <a:pPr indent="0" lvl="0" marL="0" rtl="0" algn="r">
              <a:spcBef>
                <a:spcPts val="0"/>
              </a:spcBef>
              <a:spcAft>
                <a:spcPts val="0"/>
              </a:spcAft>
              <a:buNone/>
            </a:pPr>
            <a:r>
              <a:rPr b="1" lang="en" sz="1200">
                <a:solidFill>
                  <a:srgbClr val="262626"/>
                </a:solidFill>
                <a:highlight>
                  <a:srgbClr val="F7F6F3"/>
                </a:highlight>
              </a:rPr>
              <a:t>Please </a:t>
            </a:r>
            <a:r>
              <a:rPr b="1" lang="en" sz="1200" u="sng">
                <a:solidFill>
                  <a:schemeClr val="hlink"/>
                </a:solidFill>
                <a:highlight>
                  <a:srgbClr val="F7F6F3"/>
                </a:highlight>
                <a:hlinkClick r:id="rId4"/>
              </a:rPr>
              <a:t>register</a:t>
            </a:r>
            <a:r>
              <a:rPr b="1" lang="en" sz="1200">
                <a:solidFill>
                  <a:srgbClr val="262626"/>
                </a:solidFill>
                <a:highlight>
                  <a:srgbClr val="F7F6F3"/>
                </a:highlight>
              </a:rPr>
              <a:t>!</a:t>
            </a:r>
            <a:endParaRPr b="1" sz="1200">
              <a:solidFill>
                <a:srgbClr val="262626"/>
              </a:solidFill>
              <a:highlight>
                <a:srgbClr val="F7F6F3"/>
              </a:highlight>
            </a:endParaRPr>
          </a:p>
        </p:txBody>
      </p:sp>
      <p:sp>
        <p:nvSpPr>
          <p:cNvPr id="224" name="Google Shape;224;p44"/>
          <p:cNvSpPr/>
          <p:nvPr/>
        </p:nvSpPr>
        <p:spPr>
          <a:xfrm>
            <a:off x="255475" y="683900"/>
            <a:ext cx="7953600" cy="1430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4"/>
          <p:cNvSpPr txBox="1"/>
          <p:nvPr/>
        </p:nvSpPr>
        <p:spPr>
          <a:xfrm>
            <a:off x="0" y="4818975"/>
            <a:ext cx="1059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From: </a:t>
            </a:r>
            <a:r>
              <a:rPr lang="en" sz="1100"/>
              <a:t>https://www.technologynetworks.com/genomics/articles/recent-advances-in-single-cell-genomics-techniques-324695</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5"/>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overview</a:t>
            </a:r>
            <a:endParaRPr/>
          </a:p>
        </p:txBody>
      </p:sp>
      <p:sp>
        <p:nvSpPr>
          <p:cNvPr id="231" name="Google Shape;231;p45"/>
          <p:cNvSpPr txBox="1"/>
          <p:nvPr/>
        </p:nvSpPr>
        <p:spPr>
          <a:xfrm>
            <a:off x="4920000" y="4786700"/>
            <a:ext cx="4224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dk1"/>
                </a:solidFill>
                <a:highlight>
                  <a:srgbClr val="FFFFFF"/>
                </a:highlight>
                <a:uFill>
                  <a:noFill/>
                </a:uFill>
                <a:hlinkClick r:id="rId3">
                  <a:extLst>
                    <a:ext uri="{A12FA001-AC4F-418D-AE19-62706E023703}">
                      <ahyp:hlinkClr val="tx"/>
                    </a:ext>
                  </a:extLst>
                </a:hlinkClick>
              </a:rPr>
              <a:t>From  https://doi.org/10.3390/ijms19010245</a:t>
            </a:r>
            <a:endParaRPr sz="1300">
              <a:solidFill>
                <a:schemeClr val="dk1"/>
              </a:solidFill>
            </a:endParaRPr>
          </a:p>
        </p:txBody>
      </p:sp>
      <p:pic>
        <p:nvPicPr>
          <p:cNvPr id="232" name="Google Shape;232;p45"/>
          <p:cNvPicPr preferRelativeResize="0"/>
          <p:nvPr/>
        </p:nvPicPr>
        <p:blipFill>
          <a:blip r:embed="rId4">
            <a:alphaModFix/>
          </a:blip>
          <a:stretch>
            <a:fillRect/>
          </a:stretch>
        </p:blipFill>
        <p:spPr>
          <a:xfrm>
            <a:off x="1353600" y="460400"/>
            <a:ext cx="5236951" cy="4530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8"/>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114" name="Google Shape;114;p28"/>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October 14-15, 2021</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6"/>
          <p:cNvSpPr txBox="1"/>
          <p:nvPr>
            <p:ph type="title"/>
          </p:nvPr>
        </p:nvSpPr>
        <p:spPr>
          <a:xfrm>
            <a:off x="205725" y="2300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238" name="Google Shape;238;p46"/>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239" name="Google Shape;239;p46"/>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240" name="Google Shape;240;p46"/>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7"/>
          <p:cNvSpPr txBox="1"/>
          <p:nvPr>
            <p:ph type="title"/>
          </p:nvPr>
        </p:nvSpPr>
        <p:spPr>
          <a:xfrm>
            <a:off x="152400" y="9380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RNA-seq - differentially expressed genes (DGE)</a:t>
            </a:r>
            <a:endParaRPr sz="2966"/>
          </a:p>
        </p:txBody>
      </p:sp>
      <p:sp>
        <p:nvSpPr>
          <p:cNvPr id="246" name="Google Shape;246;p47"/>
          <p:cNvSpPr txBox="1"/>
          <p:nvPr/>
        </p:nvSpPr>
        <p:spPr>
          <a:xfrm>
            <a:off x="214900" y="4692800"/>
            <a:ext cx="208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val="tx"/>
                    </a:ext>
                  </a:extLst>
                </a:hlinkClick>
              </a:rPr>
              <a:t>ource : </a:t>
            </a:r>
            <a:r>
              <a:rPr lang="en" sz="1200">
                <a:solidFill>
                  <a:schemeClr val="dk1"/>
                </a:solidFill>
              </a:rPr>
              <a:t>seqme</a:t>
            </a:r>
            <a:endParaRPr sz="1200">
              <a:solidFill>
                <a:schemeClr val="dk1"/>
              </a:solidFill>
            </a:endParaRPr>
          </a:p>
        </p:txBody>
      </p:sp>
      <p:sp>
        <p:nvSpPr>
          <p:cNvPr id="247" name="Google Shape;247;p47"/>
          <p:cNvSpPr txBox="1"/>
          <p:nvPr/>
        </p:nvSpPr>
        <p:spPr>
          <a:xfrm>
            <a:off x="0" y="545000"/>
            <a:ext cx="80730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highlight>
                  <a:srgbClr val="FFFFFF"/>
                </a:highlight>
              </a:rPr>
              <a:t>W</a:t>
            </a:r>
            <a:r>
              <a:rPr lang="en" sz="1450">
                <a:solidFill>
                  <a:schemeClr val="dk1"/>
                </a:solidFill>
                <a:highlight>
                  <a:srgbClr val="FFFFFF"/>
                </a:highlight>
              </a:rPr>
              <a:t>hich genes are expressed at different levels between conditions (sample A and sample B)</a:t>
            </a:r>
            <a:endParaRPr sz="1700">
              <a:solidFill>
                <a:schemeClr val="dk1"/>
              </a:solidFill>
            </a:endParaRPr>
          </a:p>
        </p:txBody>
      </p:sp>
      <p:pic>
        <p:nvPicPr>
          <p:cNvPr id="248" name="Google Shape;248;p47"/>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249" name="Google Shape;249;p47"/>
          <p:cNvSpPr txBox="1"/>
          <p:nvPr/>
        </p:nvSpPr>
        <p:spPr>
          <a:xfrm>
            <a:off x="5234525" y="4301650"/>
            <a:ext cx="368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8"/>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255" name="Google Shape;255;p48"/>
          <p:cNvSpPr txBox="1"/>
          <p:nvPr/>
        </p:nvSpPr>
        <p:spPr>
          <a:xfrm>
            <a:off x="5309825" y="4387050"/>
            <a:ext cx="3125700" cy="769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December 6-December 7, 2021</a:t>
            </a:r>
            <a:endParaRPr b="1" sz="1200">
              <a:solidFill>
                <a:srgbClr val="262626"/>
              </a:solidFill>
              <a:highlight>
                <a:srgbClr val="F7F6F3"/>
              </a:highlight>
            </a:endParaRPr>
          </a:p>
          <a:p>
            <a:pPr indent="0" lvl="0" marL="0" rtl="0" algn="r">
              <a:spcBef>
                <a:spcPts val="0"/>
              </a:spcBef>
              <a:spcAft>
                <a:spcPts val="0"/>
              </a:spcAft>
              <a:buNone/>
            </a:pPr>
            <a:r>
              <a:rPr b="1" lang="en" sz="1200">
                <a:solidFill>
                  <a:srgbClr val="262626"/>
                </a:solidFill>
                <a:highlight>
                  <a:srgbClr val="F7F6F3"/>
                </a:highlight>
              </a:rPr>
              <a:t>Please </a:t>
            </a:r>
            <a:r>
              <a:rPr b="1" lang="en" sz="1200" u="sng">
                <a:solidFill>
                  <a:schemeClr val="hlink"/>
                </a:solidFill>
                <a:highlight>
                  <a:srgbClr val="F7F6F3"/>
                </a:highlight>
                <a:hlinkClick r:id="rId3"/>
              </a:rPr>
              <a:t>register</a:t>
            </a:r>
            <a:r>
              <a:rPr b="1" lang="en" sz="1200">
                <a:solidFill>
                  <a:srgbClr val="262626"/>
                </a:solidFill>
                <a:highlight>
                  <a:srgbClr val="F7F6F3"/>
                </a:highlight>
              </a:rPr>
              <a:t>!</a:t>
            </a:r>
            <a:endParaRPr b="1" sz="1200">
              <a:solidFill>
                <a:srgbClr val="262626"/>
              </a:solidFill>
              <a:highlight>
                <a:srgbClr val="F7F6F3"/>
              </a:highlight>
            </a:endParaRPr>
          </a:p>
        </p:txBody>
      </p:sp>
      <p:sp>
        <p:nvSpPr>
          <p:cNvPr id="256" name="Google Shape;256;p48"/>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a:t>
            </a:r>
            <a:r>
              <a:rPr b="1" lang="en">
                <a:latin typeface="Helvetica Neue"/>
                <a:ea typeface="Helvetica Neue"/>
                <a:cs typeface="Helvetica Neue"/>
                <a:sym typeface="Helvetica Neue"/>
              </a:rPr>
              <a:t>oncepts </a:t>
            </a:r>
            <a:r>
              <a:rPr b="1" lang="en">
                <a:latin typeface="Helvetica Neue"/>
                <a:ea typeface="Helvetica Neue"/>
                <a:cs typeface="Helvetica Neue"/>
                <a:sym typeface="Helvetica Neue"/>
              </a:rPr>
              <a:t>+ Demo</a:t>
            </a:r>
            <a:endParaRPr b="1" sz="1200">
              <a:solidFill>
                <a:srgbClr val="262626"/>
              </a:solidFill>
              <a:highlight>
                <a:srgbClr val="F7F6F3"/>
              </a:highlight>
            </a:endParaRPr>
          </a:p>
        </p:txBody>
      </p:sp>
      <p:sp>
        <p:nvSpPr>
          <p:cNvPr id="257" name="Google Shape;257;p48"/>
          <p:cNvSpPr/>
          <p:nvPr/>
        </p:nvSpPr>
        <p:spPr>
          <a:xfrm flipH="1">
            <a:off x="2835875" y="103415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8"/>
          <p:cNvSpPr txBox="1"/>
          <p:nvPr/>
        </p:nvSpPr>
        <p:spPr>
          <a:xfrm>
            <a:off x="54700" y="313133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259" name="Google Shape;259;p48"/>
          <p:cNvSpPr/>
          <p:nvPr/>
        </p:nvSpPr>
        <p:spPr>
          <a:xfrm>
            <a:off x="3316325" y="20301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260" name="Google Shape;260;p48"/>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261" name="Google Shape;261;p48"/>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262" name="Google Shape;262;p48"/>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263" name="Google Shape;263;p48"/>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264" name="Google Shape;264;p48"/>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265" name="Google Shape;265;p48"/>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266" name="Google Shape;266;p48"/>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67" name="Google Shape;267;p48"/>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268" name="Google Shape;268;p48"/>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269" name="Google Shape;269;p48"/>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70" name="Google Shape;270;p48"/>
          <p:cNvSpPr/>
          <p:nvPr/>
        </p:nvSpPr>
        <p:spPr>
          <a:xfrm flipH="1">
            <a:off x="2835875" y="282310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9"/>
          <p:cNvSpPr txBox="1"/>
          <p:nvPr>
            <p:ph type="title"/>
          </p:nvPr>
        </p:nvSpPr>
        <p:spPr>
          <a:xfrm>
            <a:off x="83650" y="3235975"/>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latin typeface="Arial"/>
                <a:ea typeface="Arial"/>
                <a:cs typeface="Arial"/>
                <a:sym typeface="Arial"/>
              </a:rPr>
              <a:t>H</a:t>
            </a:r>
            <a:r>
              <a:rPr lang="en" sz="3000">
                <a:latin typeface="Arial"/>
                <a:ea typeface="Arial"/>
                <a:cs typeface="Arial"/>
                <a:sym typeface="Arial"/>
              </a:rPr>
              <a:t>ow does each step of the technology work?</a:t>
            </a:r>
            <a:endParaRPr sz="30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Isolation of RNA for library preparation</a:t>
            </a:r>
            <a:endParaRPr/>
          </a:p>
        </p:txBody>
      </p:sp>
      <p:pic>
        <p:nvPicPr>
          <p:cNvPr id="281" name="Google Shape;281;p50"/>
          <p:cNvPicPr preferRelativeResize="0"/>
          <p:nvPr/>
        </p:nvPicPr>
        <p:blipFill>
          <a:blip r:embed="rId3">
            <a:alphaModFix/>
          </a:blip>
          <a:stretch>
            <a:fillRect/>
          </a:stretch>
        </p:blipFill>
        <p:spPr>
          <a:xfrm>
            <a:off x="266575" y="671375"/>
            <a:ext cx="4552300" cy="3651950"/>
          </a:xfrm>
          <a:prstGeom prst="rect">
            <a:avLst/>
          </a:prstGeom>
          <a:noFill/>
          <a:ln>
            <a:noFill/>
          </a:ln>
        </p:spPr>
      </p:pic>
      <p:sp>
        <p:nvSpPr>
          <p:cNvPr id="282" name="Google Shape;282;p50"/>
          <p:cNvSpPr txBox="1"/>
          <p:nvPr/>
        </p:nvSpPr>
        <p:spPr>
          <a:xfrm>
            <a:off x="5073900" y="1459675"/>
            <a:ext cx="4070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RNA </a:t>
            </a:r>
            <a:r>
              <a:rPr lang="en">
                <a:latin typeface="Helvetica Neue"/>
                <a:ea typeface="Helvetica Neue"/>
                <a:cs typeface="Helvetica Neue"/>
                <a:sym typeface="Helvetica Neue"/>
              </a:rPr>
              <a:t>quality is fundamental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RNA extraction method can affect the transcript abundance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Choice of platform and library preparation protocol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Meta-analysis of transcriptome datasets can introduce batches effects</a:t>
            </a:r>
            <a:endParaRPr>
              <a:latin typeface="Helvetica Neue"/>
              <a:ea typeface="Helvetica Neue"/>
              <a:cs typeface="Helvetica Neue"/>
              <a:sym typeface="Helvetica Neue"/>
            </a:endParaRPr>
          </a:p>
        </p:txBody>
      </p:sp>
      <p:sp>
        <p:nvSpPr>
          <p:cNvPr id="283" name="Google Shape;283;p50"/>
          <p:cNvSpPr txBox="1"/>
          <p:nvPr/>
        </p:nvSpPr>
        <p:spPr>
          <a:xfrm>
            <a:off x="83650" y="4527900"/>
            <a:ext cx="742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K.R. Kukurba and S.B. Montgomery - RNA Sequencing and Analysis - Cold Spring Harbor Protocols</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cDNA </a:t>
            </a:r>
            <a:r>
              <a:rPr lang="en"/>
              <a:t>library preparation</a:t>
            </a:r>
            <a:endParaRPr/>
          </a:p>
        </p:txBody>
      </p:sp>
      <p:pic>
        <p:nvPicPr>
          <p:cNvPr id="289" name="Google Shape;289;p51"/>
          <p:cNvPicPr preferRelativeResize="0"/>
          <p:nvPr/>
        </p:nvPicPr>
        <p:blipFill>
          <a:blip r:embed="rId3">
            <a:alphaModFix/>
          </a:blip>
          <a:stretch>
            <a:fillRect/>
          </a:stretch>
        </p:blipFill>
        <p:spPr>
          <a:xfrm>
            <a:off x="83650" y="520800"/>
            <a:ext cx="7081584" cy="4101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2"/>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cDNA library preparation</a:t>
            </a:r>
            <a:endParaRPr/>
          </a:p>
        </p:txBody>
      </p:sp>
      <p:pic>
        <p:nvPicPr>
          <p:cNvPr id="295" name="Google Shape;295;p52"/>
          <p:cNvPicPr preferRelativeResize="0"/>
          <p:nvPr/>
        </p:nvPicPr>
        <p:blipFill>
          <a:blip r:embed="rId3">
            <a:alphaModFix/>
          </a:blip>
          <a:stretch>
            <a:fillRect/>
          </a:stretch>
        </p:blipFill>
        <p:spPr>
          <a:xfrm>
            <a:off x="152400" y="889200"/>
            <a:ext cx="8839200" cy="39997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3"/>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Flow cell organization for sequencing</a:t>
            </a:r>
            <a:endParaRPr/>
          </a:p>
        </p:txBody>
      </p:sp>
      <p:pic>
        <p:nvPicPr>
          <p:cNvPr id="301" name="Google Shape;301;p53"/>
          <p:cNvPicPr preferRelativeResize="0"/>
          <p:nvPr/>
        </p:nvPicPr>
        <p:blipFill>
          <a:blip r:embed="rId3">
            <a:alphaModFix/>
          </a:blip>
          <a:stretch>
            <a:fillRect/>
          </a:stretch>
        </p:blipFill>
        <p:spPr>
          <a:xfrm>
            <a:off x="3570199" y="2047125"/>
            <a:ext cx="5437051" cy="2847275"/>
          </a:xfrm>
          <a:prstGeom prst="rect">
            <a:avLst/>
          </a:prstGeom>
          <a:noFill/>
          <a:ln>
            <a:noFill/>
          </a:ln>
        </p:spPr>
      </p:pic>
      <p:pic>
        <p:nvPicPr>
          <p:cNvPr id="302" name="Google Shape;302;p53"/>
          <p:cNvPicPr preferRelativeResize="0"/>
          <p:nvPr/>
        </p:nvPicPr>
        <p:blipFill>
          <a:blip r:embed="rId4">
            <a:alphaModFix/>
          </a:blip>
          <a:stretch>
            <a:fillRect/>
          </a:stretch>
        </p:blipFill>
        <p:spPr>
          <a:xfrm>
            <a:off x="623775" y="3233450"/>
            <a:ext cx="1792500" cy="1660950"/>
          </a:xfrm>
          <a:prstGeom prst="rect">
            <a:avLst/>
          </a:prstGeom>
          <a:noFill/>
          <a:ln>
            <a:noFill/>
          </a:ln>
        </p:spPr>
      </p:pic>
      <p:sp>
        <p:nvSpPr>
          <p:cNvPr id="303" name="Google Shape;303;p53"/>
          <p:cNvSpPr txBox="1"/>
          <p:nvPr/>
        </p:nvSpPr>
        <p:spPr>
          <a:xfrm>
            <a:off x="3473375" y="1245675"/>
            <a:ext cx="499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cDNA library is applied to a flow cell</a:t>
            </a:r>
            <a:endParaRPr sz="100">
              <a:solidFill>
                <a:schemeClr val="dk1"/>
              </a:solidFill>
            </a:endParaRPr>
          </a:p>
        </p:txBody>
      </p:sp>
      <p:pic>
        <p:nvPicPr>
          <p:cNvPr id="304" name="Google Shape;304;p53"/>
          <p:cNvPicPr preferRelativeResize="0"/>
          <p:nvPr/>
        </p:nvPicPr>
        <p:blipFill>
          <a:blip r:embed="rId5">
            <a:alphaModFix/>
          </a:blip>
          <a:stretch>
            <a:fillRect/>
          </a:stretch>
        </p:blipFill>
        <p:spPr>
          <a:xfrm>
            <a:off x="367700" y="736800"/>
            <a:ext cx="4337650" cy="2102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4"/>
          <p:cNvSpPr txBox="1"/>
          <p:nvPr>
            <p:ph type="title"/>
          </p:nvPr>
        </p:nvSpPr>
        <p:spPr>
          <a:xfrm>
            <a:off x="83650"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800">
                <a:solidFill>
                  <a:srgbClr val="1155CC"/>
                </a:solidFill>
                <a:latin typeface="Arial"/>
                <a:ea typeface="Arial"/>
                <a:cs typeface="Arial"/>
                <a:sym typeface="Arial"/>
              </a:rPr>
              <a:t>DNA fragments immobilized on flow cell &amp; amplified into clonal clusters</a:t>
            </a:r>
            <a:endParaRPr>
              <a:solidFill>
                <a:srgbClr val="1155CC"/>
              </a:solidFill>
            </a:endParaRPr>
          </a:p>
        </p:txBody>
      </p:sp>
      <p:pic>
        <p:nvPicPr>
          <p:cNvPr id="310" name="Google Shape;310;p54"/>
          <p:cNvPicPr preferRelativeResize="0"/>
          <p:nvPr/>
        </p:nvPicPr>
        <p:blipFill>
          <a:blip r:embed="rId3">
            <a:alphaModFix/>
          </a:blip>
          <a:stretch>
            <a:fillRect/>
          </a:stretch>
        </p:blipFill>
        <p:spPr>
          <a:xfrm>
            <a:off x="152400" y="736800"/>
            <a:ext cx="5354443" cy="4101899"/>
          </a:xfrm>
          <a:prstGeom prst="rect">
            <a:avLst/>
          </a:prstGeom>
          <a:noFill/>
          <a:ln>
            <a:noFill/>
          </a:ln>
        </p:spPr>
      </p:pic>
      <p:sp>
        <p:nvSpPr>
          <p:cNvPr id="311" name="Google Shape;311;p54"/>
          <p:cNvSpPr txBox="1"/>
          <p:nvPr/>
        </p:nvSpPr>
        <p:spPr>
          <a:xfrm>
            <a:off x="0" y="4652400"/>
            <a:ext cx="733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From DOI: 10.5772/61657 and https://www.illumina.com/content/dam/illumina-marketing/documents/products/illumina_sequencing_introduction.pdf</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pic>
        <p:nvPicPr>
          <p:cNvPr id="312" name="Google Shape;312;p54"/>
          <p:cNvPicPr preferRelativeResize="0"/>
          <p:nvPr/>
        </p:nvPicPr>
        <p:blipFill>
          <a:blip r:embed="rId4">
            <a:alphaModFix/>
          </a:blip>
          <a:stretch>
            <a:fillRect/>
          </a:stretch>
        </p:blipFill>
        <p:spPr>
          <a:xfrm>
            <a:off x="5730868" y="1906450"/>
            <a:ext cx="3332357" cy="2991757"/>
          </a:xfrm>
          <a:prstGeom prst="rect">
            <a:avLst/>
          </a:prstGeom>
          <a:noFill/>
          <a:ln>
            <a:noFill/>
          </a:ln>
        </p:spPr>
      </p:pic>
      <p:sp>
        <p:nvSpPr>
          <p:cNvPr id="313" name="Google Shape;313;p54"/>
          <p:cNvSpPr txBox="1"/>
          <p:nvPr/>
        </p:nvSpPr>
        <p:spPr>
          <a:xfrm>
            <a:off x="2232075" y="2814375"/>
            <a:ext cx="873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314" name="Google Shape;314;p54"/>
          <p:cNvPicPr preferRelativeResize="0"/>
          <p:nvPr/>
        </p:nvPicPr>
        <p:blipFill>
          <a:blip r:embed="rId5">
            <a:alphaModFix/>
          </a:blip>
          <a:stretch>
            <a:fillRect/>
          </a:stretch>
        </p:blipFill>
        <p:spPr>
          <a:xfrm>
            <a:off x="2308275" y="2786166"/>
            <a:ext cx="744100" cy="414375"/>
          </a:xfrm>
          <a:prstGeom prst="rect">
            <a:avLst/>
          </a:prstGeom>
          <a:noFill/>
          <a:ln>
            <a:noFill/>
          </a:ln>
        </p:spPr>
      </p:pic>
      <p:sp>
        <p:nvSpPr>
          <p:cNvPr id="315" name="Google Shape;315;p54"/>
          <p:cNvSpPr txBox="1"/>
          <p:nvPr/>
        </p:nvSpPr>
        <p:spPr>
          <a:xfrm>
            <a:off x="4046125" y="2814375"/>
            <a:ext cx="744000" cy="246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
              <a:latin typeface="Helvetica Neue"/>
              <a:ea typeface="Helvetica Neue"/>
              <a:cs typeface="Helvetica Neue"/>
              <a:sym typeface="Helvetica Neue"/>
            </a:endParaRPr>
          </a:p>
        </p:txBody>
      </p:sp>
      <p:pic>
        <p:nvPicPr>
          <p:cNvPr id="316" name="Google Shape;316;p54"/>
          <p:cNvPicPr preferRelativeResize="0"/>
          <p:nvPr/>
        </p:nvPicPr>
        <p:blipFill>
          <a:blip r:embed="rId6">
            <a:alphaModFix/>
          </a:blip>
          <a:stretch>
            <a:fillRect/>
          </a:stretch>
        </p:blipFill>
        <p:spPr>
          <a:xfrm>
            <a:off x="3771298" y="2814375"/>
            <a:ext cx="1036575" cy="320672"/>
          </a:xfrm>
          <a:prstGeom prst="rect">
            <a:avLst/>
          </a:prstGeom>
          <a:noFill/>
          <a:ln>
            <a:noFill/>
          </a:ln>
        </p:spPr>
      </p:pic>
      <p:pic>
        <p:nvPicPr>
          <p:cNvPr id="317" name="Google Shape;317;p54"/>
          <p:cNvPicPr preferRelativeResize="0"/>
          <p:nvPr/>
        </p:nvPicPr>
        <p:blipFill>
          <a:blip r:embed="rId7">
            <a:alphaModFix/>
          </a:blip>
          <a:stretch>
            <a:fillRect/>
          </a:stretch>
        </p:blipFill>
        <p:spPr>
          <a:xfrm>
            <a:off x="659138" y="4370735"/>
            <a:ext cx="744100" cy="281665"/>
          </a:xfrm>
          <a:prstGeom prst="rect">
            <a:avLst/>
          </a:prstGeom>
          <a:noFill/>
          <a:ln>
            <a:noFill/>
          </a:ln>
        </p:spPr>
      </p:pic>
      <p:sp>
        <p:nvSpPr>
          <p:cNvPr id="318" name="Google Shape;318;p54"/>
          <p:cNvSpPr/>
          <p:nvPr/>
        </p:nvSpPr>
        <p:spPr>
          <a:xfrm>
            <a:off x="646975" y="2830550"/>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4"/>
          <p:cNvSpPr/>
          <p:nvPr/>
        </p:nvSpPr>
        <p:spPr>
          <a:xfrm>
            <a:off x="3231150" y="1608125"/>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54"/>
          <p:cNvPicPr preferRelativeResize="0"/>
          <p:nvPr/>
        </p:nvPicPr>
        <p:blipFill>
          <a:blip r:embed="rId8">
            <a:alphaModFix/>
          </a:blip>
          <a:stretch>
            <a:fillRect/>
          </a:stretch>
        </p:blipFill>
        <p:spPr>
          <a:xfrm>
            <a:off x="695826" y="2773525"/>
            <a:ext cx="670724" cy="291325"/>
          </a:xfrm>
          <a:prstGeom prst="rect">
            <a:avLst/>
          </a:prstGeom>
          <a:noFill/>
          <a:ln>
            <a:noFill/>
          </a:ln>
        </p:spPr>
      </p:pic>
      <p:pic>
        <p:nvPicPr>
          <p:cNvPr id="321" name="Google Shape;321;p54"/>
          <p:cNvPicPr preferRelativeResize="0"/>
          <p:nvPr/>
        </p:nvPicPr>
        <p:blipFill>
          <a:blip r:embed="rId9">
            <a:alphaModFix/>
          </a:blip>
          <a:stretch>
            <a:fillRect/>
          </a:stretch>
        </p:blipFill>
        <p:spPr>
          <a:xfrm>
            <a:off x="3231158" y="1548263"/>
            <a:ext cx="1036575" cy="291325"/>
          </a:xfrm>
          <a:prstGeom prst="rect">
            <a:avLst/>
          </a:prstGeom>
          <a:noFill/>
          <a:ln>
            <a:noFill/>
          </a:ln>
        </p:spPr>
      </p:pic>
      <p:pic>
        <p:nvPicPr>
          <p:cNvPr id="322" name="Google Shape;322;p54"/>
          <p:cNvPicPr preferRelativeResize="0"/>
          <p:nvPr/>
        </p:nvPicPr>
        <p:blipFill>
          <a:blip r:embed="rId10">
            <a:alphaModFix/>
          </a:blip>
          <a:stretch>
            <a:fillRect/>
          </a:stretch>
        </p:blipFill>
        <p:spPr>
          <a:xfrm>
            <a:off x="4805450" y="701400"/>
            <a:ext cx="4057650" cy="590550"/>
          </a:xfrm>
          <a:prstGeom prst="rect">
            <a:avLst/>
          </a:prstGeom>
          <a:noFill/>
          <a:ln>
            <a:noFill/>
          </a:ln>
        </p:spPr>
      </p:pic>
      <p:sp>
        <p:nvSpPr>
          <p:cNvPr id="323" name="Google Shape;323;p54"/>
          <p:cNvSpPr txBox="1"/>
          <p:nvPr/>
        </p:nvSpPr>
        <p:spPr>
          <a:xfrm>
            <a:off x="3060750" y="652000"/>
            <a:ext cx="19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ds cDNA &gt; ss cDNA</a:t>
            </a:r>
            <a:endParaRPr>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Types of sequencing</a:t>
            </a:r>
            <a:endParaRPr/>
          </a:p>
        </p:txBody>
      </p:sp>
      <p:sp>
        <p:nvSpPr>
          <p:cNvPr id="329" name="Google Shape;329;p55"/>
          <p:cNvSpPr txBox="1"/>
          <p:nvPr>
            <p:ph idx="1" type="body"/>
          </p:nvPr>
        </p:nvSpPr>
        <p:spPr>
          <a:xfrm>
            <a:off x="628650"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unidirectionally - </a:t>
            </a:r>
            <a:r>
              <a:rPr lang="en" sz="1500">
                <a:latin typeface="Arial"/>
                <a:ea typeface="Arial"/>
                <a:cs typeface="Arial"/>
                <a:sym typeface="Arial"/>
              </a:rPr>
              <a:t>sequencing from one end only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less expensive, is typically reserved for quantifying gene expression in well-annotated genomes and analyzing small RNA molecules</a:t>
            </a:r>
            <a:r>
              <a:rPr lang="en" sz="1500">
                <a:latin typeface="Arial"/>
                <a:ea typeface="Arial"/>
                <a:cs typeface="Arial"/>
                <a:sym typeface="Arial"/>
              </a:rPr>
              <a:t>. </a:t>
            </a:r>
            <a:endParaRPr sz="1500">
              <a:latin typeface="Arial"/>
              <a:ea typeface="Arial"/>
              <a:cs typeface="Arial"/>
              <a:sym typeface="Arial"/>
            </a:endParaRPr>
          </a:p>
        </p:txBody>
      </p:sp>
      <p:sp>
        <p:nvSpPr>
          <p:cNvPr id="330" name="Google Shape;330;p55"/>
          <p:cNvSpPr txBox="1"/>
          <p:nvPr/>
        </p:nvSpPr>
        <p:spPr>
          <a:xfrm>
            <a:off x="628650" y="469207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https://www.genewiz.com/</a:t>
            </a:r>
            <a:endParaRPr sz="1200">
              <a:latin typeface="Helvetica Neue"/>
              <a:ea typeface="Helvetica Neue"/>
              <a:cs typeface="Helvetica Neue"/>
              <a:sym typeface="Helvetica Neue"/>
            </a:endParaRPr>
          </a:p>
        </p:txBody>
      </p:sp>
      <p:pic>
        <p:nvPicPr>
          <p:cNvPr id="331" name="Google Shape;331;p55"/>
          <p:cNvPicPr preferRelativeResize="0"/>
          <p:nvPr/>
        </p:nvPicPr>
        <p:blipFill rotWithShape="1">
          <a:blip r:embed="rId3">
            <a:alphaModFix/>
          </a:blip>
          <a:srcRect b="5424" l="2303" r="3285" t="8738"/>
          <a:stretch/>
        </p:blipFill>
        <p:spPr>
          <a:xfrm>
            <a:off x="669175" y="1401200"/>
            <a:ext cx="7805651" cy="1628400"/>
          </a:xfrm>
          <a:prstGeom prst="rect">
            <a:avLst/>
          </a:prstGeom>
          <a:noFill/>
          <a:ln>
            <a:noFill/>
          </a:ln>
        </p:spPr>
      </p:pic>
      <p:sp>
        <p:nvSpPr>
          <p:cNvPr id="332" name="Google Shape;332;p55"/>
          <p:cNvSpPr txBox="1"/>
          <p:nvPr>
            <p:ph idx="1" type="body"/>
          </p:nvPr>
        </p:nvSpPr>
        <p:spPr>
          <a:xfrm>
            <a:off x="4919975"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bidirectionally - both ends of DNA fragments to be sequenced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usually recommended for most applications as it provides richer data and permits longer library insert sizes. </a:t>
            </a:r>
            <a:endParaRPr sz="15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9"/>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Introductions</a:t>
            </a:r>
            <a:endParaRPr/>
          </a:p>
        </p:txBody>
      </p:sp>
      <p:sp>
        <p:nvSpPr>
          <p:cNvPr id="120" name="Google Shape;120;p29"/>
          <p:cNvSpPr txBox="1"/>
          <p:nvPr>
            <p:ph idx="1" type="body"/>
          </p:nvPr>
        </p:nvSpPr>
        <p:spPr>
          <a:xfrm>
            <a:off x="628650" y="1369219"/>
            <a:ext cx="7886700" cy="3263400"/>
          </a:xfrm>
          <a:prstGeom prst="rect">
            <a:avLst/>
          </a:prstGeom>
        </p:spPr>
        <p:txBody>
          <a:bodyPr anchorCtr="0" anchor="t" bIns="0" lIns="0" spcFirstLastPara="1" rIns="0" wrap="square" tIns="0">
            <a:normAutofit fontScale="92500" lnSpcReduction="20000"/>
          </a:bodyPr>
          <a:lstStyle/>
          <a:p>
            <a:pPr indent="0" lvl="0" marL="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Reuben Thomas</a:t>
            </a:r>
            <a:endParaRPr sz="2700">
              <a:latin typeface="Arial"/>
              <a:ea typeface="Arial"/>
              <a:cs typeface="Arial"/>
              <a:sym typeface="Arial"/>
            </a:endParaRPr>
          </a:p>
          <a:p>
            <a:pPr indent="0" lvl="0" marL="457200" rtl="0" algn="l">
              <a:spcBef>
                <a:spcPts val="1000"/>
              </a:spcBef>
              <a:spcAft>
                <a:spcPts val="0"/>
              </a:spcAft>
              <a:buClr>
                <a:schemeClr val="dk1"/>
              </a:buClr>
              <a:buSzPct val="55000"/>
              <a:buFont typeface="Arial"/>
              <a:buNone/>
            </a:pPr>
            <a:r>
              <a:rPr lang="en" sz="2000">
                <a:latin typeface="Arial"/>
                <a:ea typeface="Arial"/>
                <a:cs typeface="Arial"/>
                <a:sym typeface="Arial"/>
              </a:rPr>
              <a:t>Associate Core Director</a:t>
            </a:r>
            <a:endParaRPr sz="2000">
              <a:latin typeface="Arial"/>
              <a:ea typeface="Arial"/>
              <a:cs typeface="Arial"/>
              <a:sym typeface="Arial"/>
            </a:endParaRPr>
          </a:p>
          <a:p>
            <a:pPr indent="0" lvl="0" marL="457200" rtl="0" algn="l">
              <a:spcBef>
                <a:spcPts val="1000"/>
              </a:spcBef>
              <a:spcAft>
                <a:spcPts val="0"/>
              </a:spcAft>
              <a:buClr>
                <a:schemeClr val="dk1"/>
              </a:buClr>
              <a:buSzPct val="40740"/>
              <a:buFont typeface="Arial"/>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Michela Traglia</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Statistician III</a:t>
            </a:r>
            <a:endParaRPr sz="2000">
              <a:latin typeface="Arial"/>
              <a:ea typeface="Arial"/>
              <a:cs typeface="Arial"/>
              <a:sym typeface="Arial"/>
            </a:endParaRPr>
          </a:p>
          <a:p>
            <a:pPr indent="0" lvl="0" marL="45720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Ayushi Agrawal</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Bioinformatician II</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a:t>
            </a:r>
            <a:endParaRPr/>
          </a:p>
        </p:txBody>
      </p:sp>
      <p:sp>
        <p:nvSpPr>
          <p:cNvPr id="338" name="Google Shape;338;p56"/>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latin typeface="Arial"/>
                <a:ea typeface="Arial"/>
                <a:cs typeface="Arial"/>
                <a:sym typeface="Arial"/>
              </a:rPr>
              <a:t>How are you feeling about the content covered so far?</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Great - I am getting it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Okay - I am hanging in there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Wow - that is a </a:t>
            </a:r>
            <a:r>
              <a:rPr lang="en">
                <a:latin typeface="Arial"/>
                <a:ea typeface="Arial"/>
                <a:cs typeface="Arial"/>
                <a:sym typeface="Arial"/>
              </a:rPr>
              <a:t>lot of information</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need help</a:t>
            </a:r>
            <a:endParaRPr>
              <a:latin typeface="Arial"/>
              <a:ea typeface="Arial"/>
              <a:cs typeface="Arial"/>
              <a:sym typeface="Arial"/>
            </a:endParaRPr>
          </a:p>
          <a:p>
            <a:pPr indent="0" lvl="0" marL="457200" rtl="0" algn="l">
              <a:spcBef>
                <a:spcPts val="800"/>
              </a:spcBef>
              <a:spcAft>
                <a:spcPts val="0"/>
              </a:spcAft>
              <a:buNone/>
            </a:pPr>
            <a:r>
              <a:t/>
            </a: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7"/>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Break (10 min)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Galaxy </a:t>
            </a:r>
            <a:r>
              <a:rPr lang="en"/>
              <a:t>registration</a:t>
            </a:r>
            <a:r>
              <a:rPr lang="en"/>
              <a:t> and login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 please drop a question in the chat or </a:t>
            </a:r>
            <a:r>
              <a:rPr lang="en"/>
              <a:t>speak up </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8"/>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349" name="Google Shape;349;p58"/>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350" name="Google Shape;350;p58"/>
          <p:cNvSpPr/>
          <p:nvPr/>
        </p:nvSpPr>
        <p:spPr>
          <a:xfrm flipH="1">
            <a:off x="2835875" y="103415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8"/>
          <p:cNvSpPr txBox="1"/>
          <p:nvPr/>
        </p:nvSpPr>
        <p:spPr>
          <a:xfrm>
            <a:off x="54700" y="313133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352" name="Google Shape;352;p58"/>
          <p:cNvSpPr/>
          <p:nvPr/>
        </p:nvSpPr>
        <p:spPr>
          <a:xfrm>
            <a:off x="3316325" y="2030150"/>
            <a:ext cx="1993500" cy="493800"/>
          </a:xfrm>
          <a:prstGeom prst="roundRect">
            <a:avLst>
              <a:gd fmla="val 16667" name="adj"/>
            </a:avLst>
          </a:prstGeom>
          <a:solidFill>
            <a:srgbClr val="F9CB9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353" name="Google Shape;353;p58"/>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354" name="Google Shape;354;p58"/>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355" name="Google Shape;355;p58"/>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356" name="Google Shape;356;p58"/>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357" name="Google Shape;357;p58"/>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358" name="Google Shape;358;p58"/>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359" name="Google Shape;359;p58"/>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360" name="Google Shape;360;p58"/>
          <p:cNvSpPr/>
          <p:nvPr/>
        </p:nvSpPr>
        <p:spPr>
          <a:xfrm>
            <a:off x="3316325" y="7764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361" name="Google Shape;361;p58"/>
          <p:cNvSpPr/>
          <p:nvPr/>
        </p:nvSpPr>
        <p:spPr>
          <a:xfrm>
            <a:off x="3316325" y="1403288"/>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362" name="Google Shape;362;p58"/>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363" name="Google Shape;363;p58"/>
          <p:cNvSpPr/>
          <p:nvPr/>
        </p:nvSpPr>
        <p:spPr>
          <a:xfrm flipH="1">
            <a:off x="2835875" y="282310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58"/>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365" name="Google Shape;365;p58"/>
          <p:cNvPicPr preferRelativeResize="0"/>
          <p:nvPr/>
        </p:nvPicPr>
        <p:blipFill>
          <a:blip r:embed="rId3">
            <a:alphaModFix/>
          </a:blip>
          <a:stretch>
            <a:fillRect/>
          </a:stretch>
        </p:blipFill>
        <p:spPr>
          <a:xfrm>
            <a:off x="3043175" y="1075675"/>
            <a:ext cx="615600" cy="615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9"/>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sz="2400"/>
              <a:t>Open Single_read.fastq</a:t>
            </a:r>
            <a:endParaRPr sz="2400"/>
          </a:p>
        </p:txBody>
      </p:sp>
      <p:sp>
        <p:nvSpPr>
          <p:cNvPr id="371" name="Google Shape;371;p59"/>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3333"/>
              <a:buFont typeface="Arial"/>
              <a:buNone/>
            </a:pPr>
            <a:r>
              <a:rPr lang="en"/>
              <a:t>Example FASTQ file with one read only.</a:t>
            </a:r>
            <a:endParaRPr/>
          </a:p>
          <a:p>
            <a:pPr indent="0" lvl="0" marL="0" rtl="0" algn="l">
              <a:spcBef>
                <a:spcPts val="0"/>
              </a:spcBef>
              <a:spcAft>
                <a:spcPts val="0"/>
              </a:spcAft>
              <a:buNone/>
            </a:pPr>
            <a:r>
              <a:t/>
            </a:r>
            <a:endParaRPr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0"/>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pic>
        <p:nvPicPr>
          <p:cNvPr id="377" name="Google Shape;377;p60"/>
          <p:cNvPicPr preferRelativeResize="0"/>
          <p:nvPr/>
        </p:nvPicPr>
        <p:blipFill>
          <a:blip r:embed="rId3">
            <a:alphaModFix/>
          </a:blip>
          <a:stretch>
            <a:fillRect/>
          </a:stretch>
        </p:blipFill>
        <p:spPr>
          <a:xfrm>
            <a:off x="1051850" y="1268141"/>
            <a:ext cx="6217920" cy="3532500"/>
          </a:xfrm>
          <a:prstGeom prst="rect">
            <a:avLst/>
          </a:prstGeom>
          <a:noFill/>
          <a:ln>
            <a:noFill/>
          </a:ln>
        </p:spPr>
      </p:pic>
      <p:sp>
        <p:nvSpPr>
          <p:cNvPr id="378" name="Google Shape;378;p60"/>
          <p:cNvSpPr txBox="1"/>
          <p:nvPr/>
        </p:nvSpPr>
        <p:spPr>
          <a:xfrm>
            <a:off x="1031950" y="4743300"/>
            <a:ext cx="7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adapted from Robert Edgar's web site https://www.drive5.com/</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1"/>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Label</a:t>
            </a:r>
            <a:r>
              <a:rPr lang="en"/>
              <a:t> format in FastQ file</a:t>
            </a:r>
            <a:endParaRPr/>
          </a:p>
        </p:txBody>
      </p:sp>
      <p:pic>
        <p:nvPicPr>
          <p:cNvPr id="384" name="Google Shape;384;p61"/>
          <p:cNvPicPr preferRelativeResize="0"/>
          <p:nvPr/>
        </p:nvPicPr>
        <p:blipFill rotWithShape="1">
          <a:blip r:embed="rId3">
            <a:alphaModFix/>
          </a:blip>
          <a:srcRect b="0" l="0" r="0" t="13830"/>
          <a:stretch/>
        </p:blipFill>
        <p:spPr>
          <a:xfrm>
            <a:off x="968275" y="687275"/>
            <a:ext cx="6782225" cy="3595200"/>
          </a:xfrm>
          <a:prstGeom prst="rect">
            <a:avLst/>
          </a:prstGeom>
          <a:noFill/>
          <a:ln>
            <a:noFill/>
          </a:ln>
        </p:spPr>
      </p:pic>
      <p:sp>
        <p:nvSpPr>
          <p:cNvPr id="385" name="Google Shape;385;p61"/>
          <p:cNvSpPr txBox="1"/>
          <p:nvPr/>
        </p:nvSpPr>
        <p:spPr>
          <a:xfrm>
            <a:off x="1092850" y="4351400"/>
            <a:ext cx="639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highlight>
                  <a:srgbClr val="FFFFFF"/>
                </a:highlight>
              </a:rPr>
              <a:t>The more recent versions of Illumina software output a sample number (as taken from the sample sheet) in place of an index sequence (k).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2"/>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Quality score of each base</a:t>
            </a:r>
            <a:endParaRPr/>
          </a:p>
        </p:txBody>
      </p:sp>
      <p:pic>
        <p:nvPicPr>
          <p:cNvPr id="391" name="Google Shape;391;p62"/>
          <p:cNvPicPr preferRelativeResize="0"/>
          <p:nvPr/>
        </p:nvPicPr>
        <p:blipFill>
          <a:blip r:embed="rId3">
            <a:alphaModFix/>
          </a:blip>
          <a:stretch>
            <a:fillRect/>
          </a:stretch>
        </p:blipFill>
        <p:spPr>
          <a:xfrm>
            <a:off x="41450" y="2192200"/>
            <a:ext cx="9026350" cy="1243635"/>
          </a:xfrm>
          <a:prstGeom prst="rect">
            <a:avLst/>
          </a:prstGeom>
          <a:noFill/>
          <a:ln>
            <a:noFill/>
          </a:ln>
        </p:spPr>
      </p:pic>
      <p:pic>
        <p:nvPicPr>
          <p:cNvPr id="392" name="Google Shape;392;p62"/>
          <p:cNvPicPr preferRelativeResize="0"/>
          <p:nvPr/>
        </p:nvPicPr>
        <p:blipFill>
          <a:blip r:embed="rId4">
            <a:alphaModFix/>
          </a:blip>
          <a:stretch>
            <a:fillRect/>
          </a:stretch>
        </p:blipFill>
        <p:spPr>
          <a:xfrm>
            <a:off x="117654" y="974350"/>
            <a:ext cx="9026347" cy="1217850"/>
          </a:xfrm>
          <a:prstGeom prst="rect">
            <a:avLst/>
          </a:prstGeom>
          <a:noFill/>
          <a:ln>
            <a:noFill/>
          </a:ln>
        </p:spPr>
      </p:pic>
      <p:sp>
        <p:nvSpPr>
          <p:cNvPr id="393" name="Google Shape;393;p62"/>
          <p:cNvSpPr txBox="1"/>
          <p:nvPr/>
        </p:nvSpPr>
        <p:spPr>
          <a:xfrm>
            <a:off x="255475" y="3435825"/>
            <a:ext cx="8812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Each symbol is a pr</a:t>
            </a:r>
            <a:r>
              <a:rPr lang="en" sz="1800"/>
              <a:t>obability p that the base call is incorrect.</a:t>
            </a:r>
            <a:endParaRPr sz="1800"/>
          </a:p>
          <a:p>
            <a:pPr indent="0" lvl="0" marL="0" rtl="0" algn="l">
              <a:spcBef>
                <a:spcPts val="0"/>
              </a:spcBef>
              <a:spcAft>
                <a:spcPts val="0"/>
              </a:spcAft>
              <a:buNone/>
            </a:pPr>
            <a:r>
              <a:rPr lang="en" sz="1800"/>
              <a:t>The standard Sanger variant to assess reliability of a base call is Q=−10 log10(p)</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3"/>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pic>
        <p:nvPicPr>
          <p:cNvPr id="399" name="Google Shape;399;p63"/>
          <p:cNvPicPr preferRelativeResize="0"/>
          <p:nvPr/>
        </p:nvPicPr>
        <p:blipFill>
          <a:blip r:embed="rId3">
            <a:alphaModFix/>
          </a:blip>
          <a:stretch>
            <a:fillRect/>
          </a:stretch>
        </p:blipFill>
        <p:spPr>
          <a:xfrm>
            <a:off x="1051850" y="1268141"/>
            <a:ext cx="6217920" cy="3532500"/>
          </a:xfrm>
          <a:prstGeom prst="rect">
            <a:avLst/>
          </a:prstGeom>
          <a:noFill/>
          <a:ln>
            <a:noFill/>
          </a:ln>
        </p:spPr>
      </p:pic>
      <p:sp>
        <p:nvSpPr>
          <p:cNvPr id="400" name="Google Shape;400;p63"/>
          <p:cNvSpPr txBox="1"/>
          <p:nvPr/>
        </p:nvSpPr>
        <p:spPr>
          <a:xfrm>
            <a:off x="1031950" y="4743300"/>
            <a:ext cx="7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adapted from Robert Edgar's web site https://www.drive5.com/</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4"/>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solidFill>
                  <a:srgbClr val="1155CC"/>
                </a:solidFill>
                <a:latin typeface="Arial"/>
                <a:ea typeface="Arial"/>
                <a:cs typeface="Arial"/>
                <a:sym typeface="Arial"/>
              </a:rPr>
              <a:t>Base calling may not be accurate</a:t>
            </a:r>
            <a:endParaRPr sz="3259">
              <a:solidFill>
                <a:srgbClr val="1155CC"/>
              </a:solidFill>
              <a:latin typeface="Arial"/>
              <a:ea typeface="Arial"/>
              <a:cs typeface="Arial"/>
              <a:sym typeface="Arial"/>
            </a:endParaRPr>
          </a:p>
          <a:p>
            <a:pPr indent="0" lvl="0" marL="0" rtl="0" algn="l">
              <a:spcBef>
                <a:spcPts val="0"/>
              </a:spcBef>
              <a:spcAft>
                <a:spcPts val="0"/>
              </a:spcAft>
              <a:buSzPts val="990"/>
              <a:buNone/>
            </a:pPr>
            <a:r>
              <a:rPr lang="en" sz="1960">
                <a:solidFill>
                  <a:srgbClr val="1155CC"/>
                </a:solidFill>
                <a:latin typeface="Arial"/>
                <a:ea typeface="Arial"/>
                <a:cs typeface="Arial"/>
                <a:sym typeface="Arial"/>
              </a:rPr>
              <a:t>Possible causes</a:t>
            </a:r>
            <a:endParaRPr sz="1660">
              <a:solidFill>
                <a:srgbClr val="1155CC"/>
              </a:solidFill>
              <a:latin typeface="Arial"/>
              <a:ea typeface="Arial"/>
              <a:cs typeface="Arial"/>
              <a:sym typeface="Arial"/>
            </a:endParaRPr>
          </a:p>
        </p:txBody>
      </p:sp>
      <p:sp>
        <p:nvSpPr>
          <p:cNvPr id="406" name="Google Shape;406;p64"/>
          <p:cNvSpPr txBox="1"/>
          <p:nvPr/>
        </p:nvSpPr>
        <p:spPr>
          <a:xfrm>
            <a:off x="135900" y="1126000"/>
            <a:ext cx="9008100" cy="36789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1000"/>
              </a:spcBef>
              <a:spcAft>
                <a:spcPts val="0"/>
              </a:spcAft>
              <a:buSzPts val="1400"/>
              <a:buChar char="●"/>
            </a:pPr>
            <a:r>
              <a:rPr lang="en" sz="1800">
                <a:solidFill>
                  <a:srgbClr val="002B42"/>
                </a:solidFill>
              </a:rPr>
              <a:t>Blocking of synthesis after one nucleotide addition may be inefficient.</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Clusters might not be monoclonal.</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A tile may be out of focus.</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Oil, reagent, etc. on flow cell or imaging component, etc.</a:t>
            </a:r>
            <a:endParaRPr sz="1800">
              <a:solidFill>
                <a:srgbClr val="002B42"/>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0" rtl="0" algn="l">
              <a:lnSpc>
                <a:spcPct val="90000"/>
              </a:lnSpc>
              <a:spcBef>
                <a:spcPts val="1000"/>
              </a:spcBef>
              <a:spcAft>
                <a:spcPts val="0"/>
              </a:spcAft>
              <a:buNone/>
            </a:pPr>
            <a:r>
              <a:rPr lang="en" sz="1600">
                <a:solidFill>
                  <a:srgbClr val="002B42"/>
                </a:solidFill>
              </a:rPr>
              <a:t>=&gt; Need to record quality of each base call.</a:t>
            </a:r>
            <a:endParaRPr sz="1600">
              <a:solidFill>
                <a:srgbClr val="002B42"/>
              </a:solidFill>
            </a:endParaRPr>
          </a:p>
        </p:txBody>
      </p:sp>
      <p:pic>
        <p:nvPicPr>
          <p:cNvPr id="407" name="Google Shape;407;p64"/>
          <p:cNvPicPr preferRelativeResize="0"/>
          <p:nvPr/>
        </p:nvPicPr>
        <p:blipFill>
          <a:blip r:embed="rId3">
            <a:alphaModFix/>
          </a:blip>
          <a:stretch>
            <a:fillRect/>
          </a:stretch>
        </p:blipFill>
        <p:spPr>
          <a:xfrm>
            <a:off x="1431850" y="2732400"/>
            <a:ext cx="5351999" cy="1809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txBox="1"/>
          <p:nvPr>
            <p:ph idx="1" type="body"/>
          </p:nvPr>
        </p:nvSpPr>
        <p:spPr>
          <a:xfrm>
            <a:off x="175150" y="821950"/>
            <a:ext cx="8799900" cy="38106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File names often follow a format.</a:t>
            </a:r>
            <a:endParaRPr/>
          </a:p>
          <a:p>
            <a:pPr indent="-317500" lvl="1" marL="914400" rtl="0" algn="l">
              <a:spcBef>
                <a:spcPts val="0"/>
              </a:spcBef>
              <a:spcAft>
                <a:spcPts val="0"/>
              </a:spcAft>
              <a:buSzPts val="1400"/>
              <a:buChar char="○"/>
            </a:pPr>
            <a:r>
              <a:rPr lang="en"/>
              <a:t>SampleName_SampleNumber_LaneNumber_ReadNumber_SetNumber.fastq</a:t>
            </a:r>
            <a:endParaRPr/>
          </a:p>
          <a:p>
            <a:pPr indent="-317500" lvl="1" marL="914400" rtl="0" algn="l">
              <a:spcBef>
                <a:spcPts val="0"/>
              </a:spcBef>
              <a:spcAft>
                <a:spcPts val="0"/>
              </a:spcAft>
              <a:buSzPts val="1400"/>
              <a:buChar char="○"/>
            </a:pPr>
            <a:r>
              <a:rPr lang="en"/>
              <a:t>Eg – Bacteria_S1_L001_R1_001.fastq</a:t>
            </a:r>
            <a:endParaRPr/>
          </a:p>
          <a:p>
            <a:pPr indent="0" lvl="0" marL="457200" rtl="0" algn="l">
              <a:spcBef>
                <a:spcPts val="800"/>
              </a:spcBef>
              <a:spcAft>
                <a:spcPts val="0"/>
              </a:spcAft>
              <a:buNone/>
            </a:pPr>
            <a:r>
              <a:t/>
            </a:r>
            <a:endParaRPr sz="1000"/>
          </a:p>
          <a:p>
            <a:pPr indent="-317500" lvl="0" marL="457200" rtl="0" algn="l">
              <a:spcBef>
                <a:spcPts val="800"/>
              </a:spcBef>
              <a:spcAft>
                <a:spcPts val="0"/>
              </a:spcAft>
              <a:buSzPts val="1400"/>
              <a:buChar char="●"/>
            </a:pPr>
            <a:r>
              <a:rPr lang="en"/>
              <a:t>Paired-end reads named with R1 and R2 in file name.</a:t>
            </a:r>
            <a:endParaRPr/>
          </a:p>
          <a:p>
            <a:pPr indent="-317500" lvl="1" marL="914400" rtl="0" algn="l">
              <a:spcBef>
                <a:spcPts val="0"/>
              </a:spcBef>
              <a:spcAft>
                <a:spcPts val="0"/>
              </a:spcAft>
              <a:buSzPts val="1400"/>
              <a:buChar char="○"/>
            </a:pPr>
            <a:r>
              <a:rPr lang="en"/>
              <a:t>Eg – Bacteria_</a:t>
            </a:r>
            <a:r>
              <a:rPr lang="en"/>
              <a:t>GATTACA</a:t>
            </a:r>
            <a:r>
              <a:rPr lang="en"/>
              <a:t>_L001_R1_001.fastq and Bacteria_</a:t>
            </a:r>
            <a:r>
              <a:rPr lang="en"/>
              <a:t>GATTACA</a:t>
            </a:r>
            <a:r>
              <a:rPr lang="en"/>
              <a:t>_L001_R2_001.fastq</a:t>
            </a:r>
            <a:endParaRPr/>
          </a:p>
          <a:p>
            <a:pPr indent="0" lvl="0" marL="457200" rtl="0" algn="l">
              <a:spcBef>
                <a:spcPts val="800"/>
              </a:spcBef>
              <a:spcAft>
                <a:spcPts val="0"/>
              </a:spcAft>
              <a:buNone/>
            </a:pPr>
            <a:r>
              <a:t/>
            </a:r>
            <a:endParaRPr sz="1000"/>
          </a:p>
          <a:p>
            <a:pPr indent="-317500" lvl="0" marL="457200" rtl="0" algn="l">
              <a:spcBef>
                <a:spcPts val="800"/>
              </a:spcBef>
              <a:spcAft>
                <a:spcPts val="0"/>
              </a:spcAft>
              <a:buSzPts val="1400"/>
              <a:buChar char="●"/>
            </a:pPr>
            <a:r>
              <a:rPr lang="en"/>
              <a:t>File extensions may be .fq or even .txt.</a:t>
            </a:r>
            <a:endParaRPr/>
          </a:p>
          <a:p>
            <a:pPr indent="-317500" lvl="0" marL="457200" rtl="0" algn="l">
              <a:spcBef>
                <a:spcPts val="0"/>
              </a:spcBef>
              <a:spcAft>
                <a:spcPts val="0"/>
              </a:spcAft>
              <a:buSzPts val="1400"/>
              <a:buChar char="●"/>
            </a:pPr>
            <a:r>
              <a:rPr lang="en"/>
              <a:t>Often compressed using gzip.</a:t>
            </a:r>
            <a:endParaRPr/>
          </a:p>
          <a:p>
            <a:pPr indent="-317500" lvl="1" marL="914400" rtl="0" algn="l">
              <a:spcBef>
                <a:spcPts val="0"/>
              </a:spcBef>
              <a:spcAft>
                <a:spcPts val="0"/>
              </a:spcAft>
              <a:buSzPts val="1400"/>
              <a:buChar char="○"/>
            </a:pPr>
            <a:r>
              <a:rPr lang="en"/>
              <a:t>gzip is free and open-source.</a:t>
            </a:r>
            <a:endParaRPr/>
          </a:p>
          <a:p>
            <a:pPr indent="-317500" lvl="1" marL="914400" rtl="0" algn="l">
              <a:spcBef>
                <a:spcPts val="0"/>
              </a:spcBef>
              <a:spcAft>
                <a:spcPts val="0"/>
              </a:spcAft>
              <a:buSzPts val="1400"/>
              <a:buChar char="○"/>
            </a:pPr>
            <a:r>
              <a:rPr lang="en"/>
              <a:t>Resulting file names have .gz added. Example – .fq.gz.</a:t>
            </a:r>
            <a:endParaRPr/>
          </a:p>
        </p:txBody>
      </p:sp>
      <p:sp>
        <p:nvSpPr>
          <p:cNvPr id="413" name="Google Shape;413;p65"/>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3333"/>
              <a:buFont typeface="Arial"/>
              <a:buNone/>
            </a:pPr>
            <a:r>
              <a:rPr lang="en"/>
              <a:t>Naming conventions for fastq files</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0"/>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Expectations for the workshop</a:t>
            </a:r>
            <a:endParaRPr/>
          </a:p>
        </p:txBody>
      </p:sp>
      <p:pic>
        <p:nvPicPr>
          <p:cNvPr descr="Forms response chart. Question title: What is your prior experience with RNA-seq?. Number of responses: 42 responses." id="126" name="Google Shape;126;p30"/>
          <p:cNvPicPr preferRelativeResize="0"/>
          <p:nvPr/>
        </p:nvPicPr>
        <p:blipFill rotWithShape="1">
          <a:blip r:embed="rId3">
            <a:alphaModFix/>
          </a:blip>
          <a:srcRect b="84143" l="0" r="47271" t="0"/>
          <a:stretch/>
        </p:blipFill>
        <p:spPr>
          <a:xfrm>
            <a:off x="342425" y="1268150"/>
            <a:ext cx="5101025" cy="645575"/>
          </a:xfrm>
          <a:prstGeom prst="rect">
            <a:avLst/>
          </a:prstGeom>
          <a:noFill/>
          <a:ln>
            <a:noFill/>
          </a:ln>
        </p:spPr>
      </p:pic>
      <p:pic>
        <p:nvPicPr>
          <p:cNvPr descr="Forms response chart. Question title: What is your prior experience with RNA-seq?. Number of responses: 43 responses." id="127" name="Google Shape;127;p30"/>
          <p:cNvPicPr preferRelativeResize="0"/>
          <p:nvPr/>
        </p:nvPicPr>
        <p:blipFill rotWithShape="1">
          <a:blip r:embed="rId4">
            <a:alphaModFix/>
          </a:blip>
          <a:srcRect b="18857" l="61078" r="0" t="23492"/>
          <a:stretch/>
        </p:blipFill>
        <p:spPr>
          <a:xfrm>
            <a:off x="4867450" y="2234500"/>
            <a:ext cx="3444701" cy="2147125"/>
          </a:xfrm>
          <a:prstGeom prst="rect">
            <a:avLst/>
          </a:prstGeom>
          <a:noFill/>
          <a:ln>
            <a:noFill/>
          </a:ln>
        </p:spPr>
      </p:pic>
      <p:pic>
        <p:nvPicPr>
          <p:cNvPr descr="Forms response chart. Question title: What is your prior experience with RNA-seq?. Number of responses: 46 responses." id="128" name="Google Shape;128;p30"/>
          <p:cNvPicPr preferRelativeResize="0"/>
          <p:nvPr/>
        </p:nvPicPr>
        <p:blipFill rotWithShape="1">
          <a:blip r:embed="rId5">
            <a:alphaModFix/>
          </a:blip>
          <a:srcRect b="9646" l="18165" r="52936" t="29912"/>
          <a:stretch/>
        </p:blipFill>
        <p:spPr>
          <a:xfrm>
            <a:off x="1269875" y="1956100"/>
            <a:ext cx="3378624" cy="2973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6"/>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419" name="Google Shape;419;p66"/>
          <p:cNvSpPr txBox="1"/>
          <p:nvPr>
            <p:ph idx="1" type="body"/>
          </p:nvPr>
        </p:nvSpPr>
        <p:spPr>
          <a:xfrm>
            <a:off x="628650" y="1369219"/>
            <a:ext cx="7886700" cy="3263400"/>
          </a:xfrm>
          <a:prstGeom prst="rect">
            <a:avLst/>
          </a:prstGeom>
        </p:spPr>
        <p:txBody>
          <a:bodyPr anchorCtr="0" anchor="t" bIns="0" lIns="0" spcFirstLastPara="1" rIns="0" wrap="square" tIns="0">
            <a:normAutofit lnSpcReduction="20000"/>
          </a:bodyPr>
          <a:lstStyle/>
          <a:p>
            <a:pPr indent="0" lvl="0" marL="0" rtl="0" algn="l">
              <a:spcBef>
                <a:spcPts val="800"/>
              </a:spcBef>
              <a:spcAft>
                <a:spcPts val="0"/>
              </a:spcAft>
              <a:buNone/>
            </a:pPr>
            <a:r>
              <a:rPr lang="en"/>
              <a:t>What is the flow cell id in the fastq file </a:t>
            </a:r>
            <a:r>
              <a:rPr lang="en"/>
              <a:t>below</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15</a:t>
            </a:r>
            <a:endParaRPr/>
          </a:p>
          <a:p>
            <a:pPr indent="-317500" lvl="0" marL="914400" rtl="0" algn="l">
              <a:spcBef>
                <a:spcPts val="0"/>
              </a:spcBef>
              <a:spcAft>
                <a:spcPts val="0"/>
              </a:spcAft>
              <a:buSzPts val="1400"/>
              <a:buAutoNum type="arabicPeriod"/>
            </a:pPr>
            <a:r>
              <a:rPr lang="en"/>
              <a:t>FCX</a:t>
            </a:r>
            <a:endParaRPr/>
          </a:p>
          <a:p>
            <a:pPr indent="-317500" lvl="0" marL="914400" rtl="0" algn="l">
              <a:spcBef>
                <a:spcPts val="0"/>
              </a:spcBef>
              <a:spcAft>
                <a:spcPts val="0"/>
              </a:spcAft>
              <a:buSzPts val="1400"/>
              <a:buAutoNum type="arabicPeriod"/>
            </a:pPr>
            <a:r>
              <a:rPr lang="en"/>
              <a:t>#</a:t>
            </a:r>
            <a:endParaRPr/>
          </a:p>
          <a:p>
            <a:pPr indent="-317500" lvl="0" marL="914400" rtl="0" algn="l">
              <a:spcBef>
                <a:spcPts val="0"/>
              </a:spcBef>
              <a:spcAft>
                <a:spcPts val="0"/>
              </a:spcAft>
              <a:buSzPts val="1400"/>
              <a:buAutoNum type="arabicPeriod"/>
            </a:pPr>
            <a:r>
              <a:rPr lang="en"/>
              <a:t>SIM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7"/>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425" name="Google Shape;425;p67"/>
          <p:cNvSpPr txBox="1"/>
          <p:nvPr>
            <p:ph idx="1" type="body"/>
          </p:nvPr>
        </p:nvSpPr>
        <p:spPr>
          <a:xfrm>
            <a:off x="628650" y="1369219"/>
            <a:ext cx="7886700" cy="3263400"/>
          </a:xfrm>
          <a:prstGeom prst="rect">
            <a:avLst/>
          </a:prstGeom>
        </p:spPr>
        <p:txBody>
          <a:bodyPr anchorCtr="0" anchor="t" bIns="0" lIns="0" spcFirstLastPara="1" rIns="0" wrap="square" tIns="0">
            <a:normAutofit fontScale="85000" lnSpcReduction="20000"/>
          </a:bodyPr>
          <a:lstStyle/>
          <a:p>
            <a:pPr indent="0" lvl="0" marL="0" rtl="0" algn="l">
              <a:spcBef>
                <a:spcPts val="800"/>
              </a:spcBef>
              <a:spcAft>
                <a:spcPts val="0"/>
              </a:spcAft>
              <a:buNone/>
            </a:pPr>
            <a:r>
              <a:rPr lang="en"/>
              <a:t>What is the Q-score (ASCII) of the 3rd base?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04165" lvl="0" marL="914400" rtl="0" algn="l">
              <a:lnSpc>
                <a:spcPct val="100000"/>
              </a:lnSpc>
              <a:spcBef>
                <a:spcPts val="800"/>
              </a:spcBef>
              <a:spcAft>
                <a:spcPts val="0"/>
              </a:spcAft>
              <a:buSzPct val="66666"/>
              <a:buAutoNum type="arabicPeriod"/>
            </a:pPr>
            <a:r>
              <a:rPr lang="en"/>
              <a:t>G</a:t>
            </a:r>
            <a:endParaRPr/>
          </a:p>
          <a:p>
            <a:pPr indent="-304165" lvl="0" marL="914400" rtl="0" algn="l">
              <a:lnSpc>
                <a:spcPct val="100000"/>
              </a:lnSpc>
              <a:spcBef>
                <a:spcPts val="0"/>
              </a:spcBef>
              <a:spcAft>
                <a:spcPts val="0"/>
              </a:spcAft>
              <a:buSzPct val="66666"/>
              <a:buAutoNum type="arabicPeriod"/>
            </a:pPr>
            <a:r>
              <a:rPr lang="en"/>
              <a:t>&gt;</a:t>
            </a:r>
            <a:endParaRPr/>
          </a:p>
          <a:p>
            <a:pPr indent="-304165" lvl="0" marL="914400" rtl="0" algn="l">
              <a:lnSpc>
                <a:spcPct val="100000"/>
              </a:lnSpc>
              <a:spcBef>
                <a:spcPts val="0"/>
              </a:spcBef>
              <a:spcAft>
                <a:spcPts val="0"/>
              </a:spcAft>
              <a:buSzPct val="66666"/>
              <a:buAutoNum type="arabicPeriod"/>
            </a:pPr>
            <a:r>
              <a:rPr lang="en"/>
              <a:t>;</a:t>
            </a:r>
            <a:endParaRPr/>
          </a:p>
          <a:p>
            <a:pPr indent="-304165" lvl="0" marL="914400" rtl="0" algn="l">
              <a:lnSpc>
                <a:spcPct val="100000"/>
              </a:lnSpc>
              <a:spcBef>
                <a:spcPts val="0"/>
              </a:spcBef>
              <a:spcAft>
                <a:spcPts val="0"/>
              </a:spcAft>
              <a:buSzPct val="66666"/>
              <a:buAutoNum type="arabicPeriod"/>
            </a:pPr>
            <a:r>
              <a:rPr lang="en"/>
              <a:t>I</a:t>
            </a:r>
            <a:endParaRPr/>
          </a:p>
          <a:p>
            <a:pPr indent="-304165" lvl="0" marL="914400" rtl="0" algn="l">
              <a:lnSpc>
                <a:spcPct val="100000"/>
              </a:lnSpc>
              <a:spcBef>
                <a:spcPts val="0"/>
              </a:spcBef>
              <a:spcAft>
                <a:spcPts val="0"/>
              </a:spcAft>
              <a:buSzPct val="66666"/>
              <a:buAutoNum type="arabicPeriod"/>
            </a:pPr>
            <a:r>
              <a:rPr lang="en"/>
              <a:t>None of the above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8"/>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431" name="Google Shape;431;p68"/>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432" name="Google Shape;432;p68"/>
          <p:cNvSpPr/>
          <p:nvPr/>
        </p:nvSpPr>
        <p:spPr>
          <a:xfrm flipH="1">
            <a:off x="2835875" y="103415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8"/>
          <p:cNvSpPr txBox="1"/>
          <p:nvPr/>
        </p:nvSpPr>
        <p:spPr>
          <a:xfrm>
            <a:off x="54700" y="313133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434" name="Google Shape;434;p68"/>
          <p:cNvSpPr/>
          <p:nvPr/>
        </p:nvSpPr>
        <p:spPr>
          <a:xfrm>
            <a:off x="3316325" y="20301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435" name="Google Shape;435;p68"/>
          <p:cNvSpPr/>
          <p:nvPr/>
        </p:nvSpPr>
        <p:spPr>
          <a:xfrm>
            <a:off x="5445750" y="2030150"/>
            <a:ext cx="1727700" cy="493800"/>
          </a:xfrm>
          <a:prstGeom prst="roundRect">
            <a:avLst>
              <a:gd fmla="val 16667" name="adj"/>
            </a:avLst>
          </a:prstGeom>
          <a:solidFill>
            <a:srgbClr val="F9CB9C"/>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436" name="Google Shape;436;p68"/>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437" name="Google Shape;437;p68"/>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438" name="Google Shape;438;p68"/>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439" name="Google Shape;439;p68"/>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440" name="Google Shape;440;p68"/>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441" name="Google Shape;441;p68"/>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442" name="Google Shape;442;p68"/>
          <p:cNvSpPr/>
          <p:nvPr/>
        </p:nvSpPr>
        <p:spPr>
          <a:xfrm>
            <a:off x="3316325" y="7764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443" name="Google Shape;443;p68"/>
          <p:cNvSpPr/>
          <p:nvPr/>
        </p:nvSpPr>
        <p:spPr>
          <a:xfrm>
            <a:off x="3316325" y="1403288"/>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444" name="Google Shape;444;p68"/>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445" name="Google Shape;445;p68"/>
          <p:cNvSpPr/>
          <p:nvPr/>
        </p:nvSpPr>
        <p:spPr>
          <a:xfrm flipH="1">
            <a:off x="2835875" y="282310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68"/>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043175" y="1075675"/>
            <a:ext cx="615600" cy="615600"/>
          </a:xfrm>
          <a:prstGeom prst="rect">
            <a:avLst/>
          </a:prstGeom>
          <a:noFill/>
          <a:ln>
            <a:noFill/>
          </a:ln>
        </p:spPr>
      </p:pic>
      <p:pic>
        <p:nvPicPr>
          <p:cNvPr id="448" name="Google Shape;448;p68"/>
          <p:cNvPicPr preferRelativeResize="0"/>
          <p:nvPr/>
        </p:nvPicPr>
        <p:blipFill>
          <a:blip r:embed="rId3">
            <a:alphaModFix/>
          </a:blip>
          <a:stretch>
            <a:fillRect/>
          </a:stretch>
        </p:blipFill>
        <p:spPr>
          <a:xfrm>
            <a:off x="3043175" y="1744313"/>
            <a:ext cx="615600" cy="61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9"/>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FastQC: </a:t>
            </a:r>
            <a:r>
              <a:rPr lang="en" sz="3259">
                <a:solidFill>
                  <a:srgbClr val="1155CC"/>
                </a:solidFill>
                <a:latin typeface="Arial"/>
                <a:ea typeface="Arial"/>
                <a:cs typeface="Arial"/>
                <a:sym typeface="Arial"/>
              </a:rPr>
              <a:t>Quality check of </a:t>
            </a:r>
            <a:r>
              <a:rPr lang="en" sz="3259">
                <a:latin typeface="Arial"/>
                <a:ea typeface="Arial"/>
                <a:cs typeface="Arial"/>
                <a:sym typeface="Arial"/>
              </a:rPr>
              <a:t>sequencing data</a:t>
            </a:r>
            <a:endParaRPr sz="1660">
              <a:solidFill>
                <a:srgbClr val="1155CC"/>
              </a:solidFill>
              <a:latin typeface="Arial"/>
              <a:ea typeface="Arial"/>
              <a:cs typeface="Arial"/>
              <a:sym typeface="Arial"/>
            </a:endParaRPr>
          </a:p>
        </p:txBody>
      </p:sp>
      <p:sp>
        <p:nvSpPr>
          <p:cNvPr id="454" name="Google Shape;454;p69"/>
          <p:cNvSpPr txBox="1"/>
          <p:nvPr/>
        </p:nvSpPr>
        <p:spPr>
          <a:xfrm>
            <a:off x="135900" y="1126000"/>
            <a:ext cx="9008100" cy="33363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000"/>
              </a:spcBef>
              <a:spcAft>
                <a:spcPts val="0"/>
              </a:spcAft>
              <a:buClr>
                <a:srgbClr val="002B42"/>
              </a:buClr>
              <a:buSzPts val="2500"/>
              <a:buChar char="●"/>
            </a:pPr>
            <a:r>
              <a:rPr lang="en" sz="2500">
                <a:solidFill>
                  <a:srgbClr val="002B42"/>
                </a:solidFill>
              </a:rPr>
              <a:t>Summarizes quality of base calls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Checks for presence of known adapters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sequences more frequently observed than expected?</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GC biases?</a:t>
            </a:r>
            <a:endParaRPr sz="2500">
              <a:solidFill>
                <a:srgbClr val="002B42"/>
              </a:solidFill>
            </a:endParaRPr>
          </a:p>
          <a:p>
            <a:pPr indent="0" lvl="0" marL="0" rtl="0" algn="l">
              <a:lnSpc>
                <a:spcPct val="115000"/>
              </a:lnSpc>
              <a:spcBef>
                <a:spcPts val="1000"/>
              </a:spcBef>
              <a:spcAft>
                <a:spcPts val="0"/>
              </a:spcAft>
              <a:buNone/>
            </a:pPr>
            <a:r>
              <a:t/>
            </a:r>
            <a:endParaRPr sz="1500">
              <a:solidFill>
                <a:srgbClr val="002B42"/>
              </a:solidFill>
            </a:endParaRPr>
          </a:p>
          <a:p>
            <a:pPr indent="0" lvl="0" marL="0" rtl="0" algn="l">
              <a:lnSpc>
                <a:spcPct val="115000"/>
              </a:lnSpc>
              <a:spcBef>
                <a:spcPts val="1000"/>
              </a:spcBef>
              <a:spcAft>
                <a:spcPts val="0"/>
              </a:spcAft>
              <a:buNone/>
            </a:pPr>
            <a:r>
              <a:t/>
            </a:r>
            <a:endParaRPr sz="500">
              <a:solidFill>
                <a:schemeClr val="dk1"/>
              </a:solidFill>
            </a:endParaRPr>
          </a:p>
          <a:p>
            <a:pPr indent="0" lvl="0" marL="0" rtl="0" algn="l">
              <a:lnSpc>
                <a:spcPct val="115000"/>
              </a:lnSpc>
              <a:spcBef>
                <a:spcPts val="1000"/>
              </a:spcBef>
              <a:spcAft>
                <a:spcPts val="0"/>
              </a:spcAft>
              <a:buNone/>
            </a:pPr>
            <a:r>
              <a:t/>
            </a:r>
            <a:endParaRPr sz="1300">
              <a:solidFill>
                <a:srgbClr val="002B4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0"/>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Examples of FastQC reports</a:t>
            </a:r>
            <a:endParaRPr sz="1660">
              <a:solidFill>
                <a:srgbClr val="1155CC"/>
              </a:solidFill>
              <a:latin typeface="Arial"/>
              <a:ea typeface="Arial"/>
              <a:cs typeface="Arial"/>
              <a:sym typeface="Arial"/>
            </a:endParaRPr>
          </a:p>
        </p:txBody>
      </p:sp>
      <p:sp>
        <p:nvSpPr>
          <p:cNvPr id="460" name="Google Shape;460;p70"/>
          <p:cNvSpPr txBox="1"/>
          <p:nvPr/>
        </p:nvSpPr>
        <p:spPr>
          <a:xfrm>
            <a:off x="318600" y="1126000"/>
            <a:ext cx="8506800" cy="337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 sz="2800">
                <a:solidFill>
                  <a:srgbClr val="002B42"/>
                </a:solidFill>
              </a:rPr>
              <a:t>Good Illumina data:</a:t>
            </a:r>
            <a:r>
              <a:rPr lang="en" sz="2800">
                <a:solidFill>
                  <a:srgbClr val="002B42"/>
                </a:solidFill>
                <a:uFill>
                  <a:noFill/>
                </a:uFill>
                <a:hlinkClick r:id="rId3">
                  <a:extLst>
                    <a:ext uri="{A12FA001-AC4F-418D-AE19-62706E023703}">
                      <ahyp:hlinkClr val="tx"/>
                    </a:ext>
                  </a:extLst>
                </a:hlinkClick>
              </a:rPr>
              <a:t> </a:t>
            </a:r>
            <a:r>
              <a:rPr lang="en" sz="2800" u="sng">
                <a:solidFill>
                  <a:schemeClr val="hlink"/>
                </a:solidFill>
                <a:hlinkClick r:id="rId4"/>
              </a:rPr>
              <a:t>https://www.bioinformatics.babraham.ac.uk/projects/fastqc/good_sequence_short_fastqc.html</a:t>
            </a:r>
            <a:endParaRPr sz="2800" u="sng">
              <a:solidFill>
                <a:schemeClr val="hlink"/>
              </a:solidFill>
            </a:endParaRPr>
          </a:p>
          <a:p>
            <a:pPr indent="0" lvl="0" marL="0" rtl="0" algn="l">
              <a:lnSpc>
                <a:spcPct val="90000"/>
              </a:lnSpc>
              <a:spcBef>
                <a:spcPts val="1000"/>
              </a:spcBef>
              <a:spcAft>
                <a:spcPts val="0"/>
              </a:spcAft>
              <a:buNone/>
            </a:pPr>
            <a:r>
              <a:t/>
            </a:r>
            <a:endParaRPr sz="2250">
              <a:solidFill>
                <a:schemeClr val="dk1"/>
              </a:solidFill>
            </a:endParaRPr>
          </a:p>
          <a:p>
            <a:pPr indent="0" lvl="0" marL="0" rtl="0" algn="l">
              <a:lnSpc>
                <a:spcPct val="90000"/>
              </a:lnSpc>
              <a:spcBef>
                <a:spcPts val="1000"/>
              </a:spcBef>
              <a:spcAft>
                <a:spcPts val="0"/>
              </a:spcAft>
              <a:buNone/>
            </a:pPr>
            <a:r>
              <a:rPr lang="en" sz="2800">
                <a:solidFill>
                  <a:srgbClr val="002B42"/>
                </a:solidFill>
              </a:rPr>
              <a:t>Bad Illumina data:</a:t>
            </a:r>
            <a:r>
              <a:rPr lang="en" sz="2800">
                <a:solidFill>
                  <a:srgbClr val="002B42"/>
                </a:solidFill>
                <a:uFill>
                  <a:noFill/>
                </a:uFill>
                <a:hlinkClick r:id="rId5">
                  <a:extLst>
                    <a:ext uri="{A12FA001-AC4F-418D-AE19-62706E023703}">
                      <ahyp:hlinkClr val="tx"/>
                    </a:ext>
                  </a:extLst>
                </a:hlinkClick>
              </a:rPr>
              <a:t> </a:t>
            </a:r>
            <a:r>
              <a:rPr lang="en" sz="2800" u="sng">
                <a:solidFill>
                  <a:schemeClr val="hlink"/>
                </a:solidFill>
                <a:hlinkClick r:id="rId6"/>
              </a:rPr>
              <a:t>https://www.bioinformatics.babraham.ac.uk/projects/fastqc/bad_sequence_fastqc.html</a:t>
            </a:r>
            <a:endParaRPr sz="2500">
              <a:solidFill>
                <a:srgbClr val="002B4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1"/>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What if QC gives warn/fail flag?</a:t>
            </a:r>
            <a:endParaRPr sz="1660">
              <a:solidFill>
                <a:srgbClr val="1155CC"/>
              </a:solidFill>
              <a:latin typeface="Arial"/>
              <a:ea typeface="Arial"/>
              <a:cs typeface="Arial"/>
              <a:sym typeface="Arial"/>
            </a:endParaRPr>
          </a:p>
        </p:txBody>
      </p:sp>
      <p:sp>
        <p:nvSpPr>
          <p:cNvPr id="466" name="Google Shape;466;p71"/>
          <p:cNvSpPr txBox="1"/>
          <p:nvPr/>
        </p:nvSpPr>
        <p:spPr>
          <a:xfrm>
            <a:off x="135900" y="897400"/>
            <a:ext cx="9008100" cy="38994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Non-normal GC content per read?</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Normal expected for whole-genome shotgun sequencing.</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RNA-seq might give different distributions.</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Non-uniform sequence content per nucleotide?</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First 10-15 nt in RNA-seq often non-uniform.</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High duplication levels or </a:t>
            </a:r>
            <a:r>
              <a:rPr lang="en" sz="2000">
                <a:solidFill>
                  <a:srgbClr val="002B42"/>
                </a:solidFill>
              </a:rPr>
              <a:t>overrepresented</a:t>
            </a:r>
            <a:r>
              <a:rPr lang="en" sz="2000">
                <a:solidFill>
                  <a:srgbClr val="002B42"/>
                </a:solidFill>
              </a:rPr>
              <a:t> sequences?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Are they contaminants, e,g. adapters or PCR duplicates?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If so, clean up contaminants.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Could be attributed to highly abundant transcripts.</a:t>
            </a:r>
            <a:endParaRPr sz="2000">
              <a:solidFill>
                <a:srgbClr val="002B4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2"/>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Galaxy: Open source, web-based platform that integrates many tools.</a:t>
            </a:r>
            <a:endParaRPr sz="1660">
              <a:solidFill>
                <a:srgbClr val="1155CC"/>
              </a:solidFill>
              <a:latin typeface="Arial"/>
              <a:ea typeface="Arial"/>
              <a:cs typeface="Arial"/>
              <a:sym typeface="Arial"/>
            </a:endParaRPr>
          </a:p>
        </p:txBody>
      </p:sp>
      <p:sp>
        <p:nvSpPr>
          <p:cNvPr id="472" name="Google Shape;472;p72"/>
          <p:cNvSpPr txBox="1"/>
          <p:nvPr/>
        </p:nvSpPr>
        <p:spPr>
          <a:xfrm>
            <a:off x="135900" y="1735600"/>
            <a:ext cx="8457000" cy="21606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Free, public, internet accessible resource.</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https://usegalaxy.org/</a:t>
            </a:r>
            <a:endParaRPr sz="2200">
              <a:solidFill>
                <a:srgbClr val="002B42"/>
              </a:solidFill>
            </a:endParaRPr>
          </a:p>
          <a:p>
            <a:pPr indent="0" lvl="0" marL="457200" rtl="0" algn="l">
              <a:lnSpc>
                <a:spcPct val="115000"/>
              </a:lnSpc>
              <a:spcBef>
                <a:spcPts val="1000"/>
              </a:spcBef>
              <a:spcAft>
                <a:spcPts val="0"/>
              </a:spcAft>
              <a:buNone/>
            </a:pPr>
            <a:r>
              <a:t/>
            </a:r>
            <a:endParaRPr sz="1000">
              <a:solidFill>
                <a:srgbClr val="002B42"/>
              </a:solidFill>
            </a:endParaRPr>
          </a:p>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Data transfer and data storage are not encrypted.</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DO NOT UPLOAD PROTECTED DATA!!!</a:t>
            </a:r>
            <a:endParaRPr sz="2200">
              <a:solidFill>
                <a:srgbClr val="002B4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Dataset</a:t>
            </a:r>
            <a:endParaRPr sz="1660">
              <a:solidFill>
                <a:srgbClr val="1155CC"/>
              </a:solidFill>
              <a:latin typeface="Arial"/>
              <a:ea typeface="Arial"/>
              <a:cs typeface="Arial"/>
              <a:sym typeface="Arial"/>
            </a:endParaRPr>
          </a:p>
        </p:txBody>
      </p:sp>
      <p:sp>
        <p:nvSpPr>
          <p:cNvPr id="478" name="Google Shape;478;p73"/>
          <p:cNvSpPr txBox="1"/>
          <p:nvPr/>
        </p:nvSpPr>
        <p:spPr>
          <a:xfrm>
            <a:off x="135900" y="821200"/>
            <a:ext cx="8707800" cy="40857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Small dataset with 100k reads (for practice only).</a:t>
            </a:r>
            <a:endParaRPr sz="2000">
              <a:solidFill>
                <a:srgbClr val="002B42"/>
              </a:solidFill>
            </a:endParaRPr>
          </a:p>
          <a:p>
            <a:pPr indent="-355600" lvl="1" marL="914400" rtl="0" algn="l">
              <a:lnSpc>
                <a:spcPct val="115000"/>
              </a:lnSpc>
              <a:spcBef>
                <a:spcPts val="0"/>
              </a:spcBef>
              <a:spcAft>
                <a:spcPts val="0"/>
              </a:spcAft>
              <a:buClr>
                <a:srgbClr val="002B42"/>
              </a:buClr>
              <a:buSzPts val="2000"/>
              <a:buChar char="○"/>
            </a:pPr>
            <a:r>
              <a:rPr lang="en" sz="2000">
                <a:solidFill>
                  <a:srgbClr val="002B42"/>
                </a:solidFill>
              </a:rPr>
              <a:t>FASTQ to tallying counts.</a:t>
            </a:r>
            <a:endParaRPr sz="2000">
              <a:solidFill>
                <a:srgbClr val="002B42"/>
              </a:solidFill>
            </a:endParaRPr>
          </a:p>
          <a:p>
            <a:pPr indent="0" lvl="0" marL="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Analysis of real datasets can take time. Real sequenced read libraries can be found online </a:t>
            </a:r>
            <a:r>
              <a:rPr lang="en" sz="2000" u="sng">
                <a:solidFill>
                  <a:schemeClr val="hlink"/>
                </a:solidFill>
                <a:hlinkClick r:id="rId3"/>
              </a:rPr>
              <a:t>https://www.ncbi.nlm.nih.gov/sra/</a:t>
            </a:r>
            <a:r>
              <a:rPr lang="en" sz="2000">
                <a:solidFill>
                  <a:srgbClr val="002B42"/>
                </a:solidFill>
              </a:rPr>
              <a:t>. </a:t>
            </a:r>
            <a:endParaRPr sz="2000">
              <a:solidFill>
                <a:srgbClr val="002B42"/>
              </a:solidFill>
            </a:endParaRPr>
          </a:p>
          <a:p>
            <a:pPr indent="0" lvl="0" marL="45720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The practice dataset has a low number of reads, which is not meaningful for differential gene expression analysis. Hence, for differential gene expression analysis use a real counts matrix, an example of which can be found at </a:t>
            </a:r>
            <a:r>
              <a:rPr lang="en" sz="2000" u="sng">
                <a:solidFill>
                  <a:schemeClr val="hlink"/>
                </a:solidFill>
                <a:hlinkClick r:id="rId4"/>
              </a:rPr>
              <a:t>https://www.ncbi.nlm.nih.gov/geo/query/acc.cgi?acc=GSE49712</a:t>
            </a:r>
            <a:r>
              <a:rPr lang="en" sz="2000">
                <a:solidFill>
                  <a:srgbClr val="002B42"/>
                </a:solidFill>
              </a:rPr>
              <a:t>. </a:t>
            </a:r>
            <a:endParaRPr sz="2000">
              <a:solidFill>
                <a:srgbClr val="002B4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a:t>
            </a:r>
            <a:endParaRPr/>
          </a:p>
        </p:txBody>
      </p:sp>
      <p:sp>
        <p:nvSpPr>
          <p:cNvPr id="484" name="Google Shape;484;p74"/>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393700" lvl="0" marL="457200" rtl="0" algn="l">
              <a:spcBef>
                <a:spcPts val="800"/>
              </a:spcBef>
              <a:spcAft>
                <a:spcPts val="0"/>
              </a:spcAft>
              <a:buSzPts val="2600"/>
              <a:buFont typeface="Arial"/>
              <a:buChar char="●"/>
            </a:pPr>
            <a:r>
              <a:rPr lang="en" sz="2600">
                <a:latin typeface="Arial"/>
                <a:ea typeface="Arial"/>
                <a:cs typeface="Arial"/>
                <a:sym typeface="Arial"/>
              </a:rPr>
              <a:t>Login to Galaxy</a:t>
            </a:r>
            <a:endParaRPr sz="2600">
              <a:latin typeface="Arial"/>
              <a:ea typeface="Arial"/>
              <a:cs typeface="Arial"/>
              <a:sym typeface="Arial"/>
            </a:endParaRPr>
          </a:p>
          <a:p>
            <a:pPr indent="0" lvl="0" marL="457200" rtl="0" algn="l">
              <a:spcBef>
                <a:spcPts val="800"/>
              </a:spcBef>
              <a:spcAft>
                <a:spcPts val="0"/>
              </a:spcAft>
              <a:buNone/>
            </a:pPr>
            <a:r>
              <a:t/>
            </a:r>
            <a:endParaRPr sz="2600">
              <a:latin typeface="Arial"/>
              <a:ea typeface="Arial"/>
              <a:cs typeface="Arial"/>
              <a:sym typeface="Arial"/>
            </a:endParaRPr>
          </a:p>
          <a:p>
            <a:pPr indent="-393700" lvl="0" marL="457200" rtl="0" algn="l">
              <a:spcBef>
                <a:spcPts val="800"/>
              </a:spcBef>
              <a:spcAft>
                <a:spcPts val="0"/>
              </a:spcAft>
              <a:buSzPts val="2600"/>
              <a:buFont typeface="Arial"/>
              <a:buChar char="●"/>
            </a:pPr>
            <a:r>
              <a:rPr lang="en" sz="2600">
                <a:latin typeface="Arial"/>
                <a:ea typeface="Arial"/>
                <a:cs typeface="Arial"/>
                <a:sym typeface="Arial"/>
              </a:rPr>
              <a:t>Uploading FASTQ files to Galaxy</a:t>
            </a:r>
            <a:endParaRPr sz="2600">
              <a:latin typeface="Arial"/>
              <a:ea typeface="Arial"/>
              <a:cs typeface="Arial"/>
              <a:sym typeface="Arial"/>
            </a:endParaRPr>
          </a:p>
          <a:p>
            <a:pPr indent="0" lvl="0" marL="457200" rtl="0" algn="l">
              <a:spcBef>
                <a:spcPts val="800"/>
              </a:spcBef>
              <a:spcAft>
                <a:spcPts val="0"/>
              </a:spcAft>
              <a:buNone/>
            </a:pPr>
            <a:r>
              <a:t/>
            </a:r>
            <a:endParaRPr sz="2600">
              <a:latin typeface="Arial"/>
              <a:ea typeface="Arial"/>
              <a:cs typeface="Arial"/>
              <a:sym typeface="Arial"/>
            </a:endParaRPr>
          </a:p>
          <a:p>
            <a:pPr indent="-393700" lvl="0" marL="457200" rtl="0" algn="l">
              <a:spcBef>
                <a:spcPts val="800"/>
              </a:spcBef>
              <a:spcAft>
                <a:spcPts val="0"/>
              </a:spcAft>
              <a:buSzPts val="2600"/>
              <a:buFont typeface="Arial"/>
              <a:buChar char="●"/>
            </a:pPr>
            <a:r>
              <a:rPr lang="en" sz="2600">
                <a:latin typeface="Arial"/>
                <a:ea typeface="Arial"/>
                <a:cs typeface="Arial"/>
                <a:sym typeface="Arial"/>
              </a:rPr>
              <a:t>Running FASTQC</a:t>
            </a:r>
            <a:endParaRPr sz="2600">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5"/>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100"/>
              <a:t>Session 1: Take-home messages</a:t>
            </a:r>
            <a:endParaRPr sz="3100"/>
          </a:p>
        </p:txBody>
      </p:sp>
      <p:sp>
        <p:nvSpPr>
          <p:cNvPr id="490" name="Google Shape;490;p75"/>
          <p:cNvSpPr txBox="1"/>
          <p:nvPr/>
        </p:nvSpPr>
        <p:spPr>
          <a:xfrm>
            <a:off x="142125" y="697050"/>
            <a:ext cx="8727000" cy="23457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Define your hypothesis and datasets before planning RNA-seq experiment</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Each steps of the analysis can be affected by some kind of bias - Check the quality after each step!</a:t>
            </a:r>
            <a:endParaRPr sz="2000">
              <a:solidFill>
                <a:schemeClr val="dk1"/>
              </a:solidFill>
            </a:endParaRPr>
          </a:p>
          <a:p>
            <a:pPr indent="0" lvl="0" marL="0" rtl="0" algn="l">
              <a:lnSpc>
                <a:spcPct val="90000"/>
              </a:lnSpc>
              <a:spcBef>
                <a:spcPts val="0"/>
              </a:spcBef>
              <a:spcAft>
                <a:spcPts val="0"/>
              </a:spcAft>
              <a:buNone/>
            </a:pPr>
            <a:r>
              <a:t/>
            </a:r>
            <a:endParaRPr sz="16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Be familiar with file formats</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p:txBody>
      </p:sp>
      <p:sp>
        <p:nvSpPr>
          <p:cNvPr id="491" name="Google Shape;491;p75"/>
          <p:cNvSpPr txBox="1"/>
          <p:nvPr/>
        </p:nvSpPr>
        <p:spPr>
          <a:xfrm>
            <a:off x="2077425" y="3700625"/>
            <a:ext cx="3000000" cy="5727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800">
                <a:solidFill>
                  <a:srgbClr val="1155CC"/>
                </a:solidFill>
                <a:latin typeface="Helvetica Neue"/>
                <a:ea typeface="Helvetica Neue"/>
                <a:cs typeface="Helvetica Neue"/>
                <a:sym typeface="Helvetica Neue"/>
              </a:rPr>
              <a:t>Session 2 </a:t>
            </a:r>
            <a:endParaRPr sz="900"/>
          </a:p>
        </p:txBody>
      </p:sp>
      <p:sp>
        <p:nvSpPr>
          <p:cNvPr id="492" name="Google Shape;492;p75"/>
          <p:cNvSpPr/>
          <p:nvPr/>
        </p:nvSpPr>
        <p:spPr>
          <a:xfrm>
            <a:off x="5535818" y="2873450"/>
            <a:ext cx="1238700" cy="3663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Sequencer: Reads</a:t>
            </a:r>
            <a:r>
              <a:rPr lang="en" sz="800"/>
              <a:t> </a:t>
            </a:r>
            <a:r>
              <a:rPr b="1" lang="en" sz="800">
                <a:solidFill>
                  <a:schemeClr val="accent2"/>
                </a:solidFill>
              </a:rPr>
              <a:t>Fastq</a:t>
            </a:r>
            <a:endParaRPr b="1" sz="800">
              <a:solidFill>
                <a:schemeClr val="accent2"/>
              </a:solidFill>
            </a:endParaRPr>
          </a:p>
        </p:txBody>
      </p:sp>
      <p:sp>
        <p:nvSpPr>
          <p:cNvPr id="493" name="Google Shape;493;p75"/>
          <p:cNvSpPr/>
          <p:nvPr/>
        </p:nvSpPr>
        <p:spPr>
          <a:xfrm>
            <a:off x="6858966" y="2873450"/>
            <a:ext cx="1073400" cy="3663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rPr b="1" lang="en" sz="800">
                <a:solidFill>
                  <a:schemeClr val="accent2"/>
                </a:solidFill>
              </a:rPr>
              <a:t>FastQC </a:t>
            </a:r>
            <a:endParaRPr b="1" sz="800">
              <a:solidFill>
                <a:schemeClr val="accent2"/>
              </a:solidFill>
            </a:endParaRPr>
          </a:p>
        </p:txBody>
      </p:sp>
      <p:sp>
        <p:nvSpPr>
          <p:cNvPr id="494" name="Google Shape;494;p75"/>
          <p:cNvSpPr/>
          <p:nvPr/>
        </p:nvSpPr>
        <p:spPr>
          <a:xfrm>
            <a:off x="5535818" y="3803811"/>
            <a:ext cx="1238700" cy="3663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Alignment/Mapping</a:t>
            </a:r>
            <a:endParaRPr b="1" sz="800"/>
          </a:p>
          <a:p>
            <a:pPr indent="0" lvl="0" marL="0" rtl="0" algn="ctr">
              <a:spcBef>
                <a:spcPts val="0"/>
              </a:spcBef>
              <a:spcAft>
                <a:spcPts val="0"/>
              </a:spcAft>
              <a:buNone/>
            </a:pPr>
            <a:r>
              <a:rPr b="1" lang="en" sz="800">
                <a:solidFill>
                  <a:schemeClr val="accent2"/>
                </a:solidFill>
              </a:rPr>
              <a:t>STAR</a:t>
            </a:r>
            <a:r>
              <a:rPr lang="en" sz="800"/>
              <a:t> </a:t>
            </a:r>
            <a:endParaRPr sz="800"/>
          </a:p>
        </p:txBody>
      </p:sp>
      <p:sp>
        <p:nvSpPr>
          <p:cNvPr id="495" name="Google Shape;495;p75"/>
          <p:cNvSpPr/>
          <p:nvPr/>
        </p:nvSpPr>
        <p:spPr>
          <a:xfrm>
            <a:off x="5535818" y="3356863"/>
            <a:ext cx="1238700" cy="3663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Trimming</a:t>
            </a:r>
            <a:endParaRPr b="1" sz="800"/>
          </a:p>
          <a:p>
            <a:pPr indent="0" lvl="0" marL="0" rtl="0" algn="ctr">
              <a:spcBef>
                <a:spcPts val="0"/>
              </a:spcBef>
              <a:spcAft>
                <a:spcPts val="0"/>
              </a:spcAft>
              <a:buNone/>
            </a:pPr>
            <a:r>
              <a:rPr b="1" lang="en" sz="800">
                <a:solidFill>
                  <a:schemeClr val="accent2"/>
                </a:solidFill>
              </a:rPr>
              <a:t>cutadapt</a:t>
            </a:r>
            <a:endParaRPr b="1" sz="800">
              <a:solidFill>
                <a:schemeClr val="accent2"/>
              </a:solidFill>
            </a:endParaRPr>
          </a:p>
        </p:txBody>
      </p:sp>
      <p:sp>
        <p:nvSpPr>
          <p:cNvPr id="496" name="Google Shape;496;p75"/>
          <p:cNvSpPr/>
          <p:nvPr/>
        </p:nvSpPr>
        <p:spPr>
          <a:xfrm>
            <a:off x="6858966" y="3356863"/>
            <a:ext cx="1073400" cy="3663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t/>
            </a:r>
            <a:endParaRPr b="1" sz="800">
              <a:solidFill>
                <a:schemeClr val="accent2"/>
              </a:solidFill>
            </a:endParaRPr>
          </a:p>
        </p:txBody>
      </p:sp>
      <p:sp>
        <p:nvSpPr>
          <p:cNvPr id="497" name="Google Shape;497;p75"/>
          <p:cNvSpPr/>
          <p:nvPr/>
        </p:nvSpPr>
        <p:spPr>
          <a:xfrm>
            <a:off x="6858966" y="3803820"/>
            <a:ext cx="1073400" cy="3663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t/>
            </a:r>
            <a:endParaRPr b="1" sz="800">
              <a:solidFill>
                <a:schemeClr val="accent2"/>
              </a:solidFill>
            </a:endParaRPr>
          </a:p>
        </p:txBody>
      </p:sp>
      <p:sp>
        <p:nvSpPr>
          <p:cNvPr id="498" name="Google Shape;498;p75"/>
          <p:cNvSpPr/>
          <p:nvPr/>
        </p:nvSpPr>
        <p:spPr>
          <a:xfrm>
            <a:off x="5535818" y="1943099"/>
            <a:ext cx="1238700" cy="3663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Biological samples</a:t>
            </a:r>
            <a:endParaRPr b="1" sz="800">
              <a:solidFill>
                <a:schemeClr val="accent2"/>
              </a:solidFill>
            </a:endParaRPr>
          </a:p>
        </p:txBody>
      </p:sp>
      <p:sp>
        <p:nvSpPr>
          <p:cNvPr id="499" name="Google Shape;499;p75"/>
          <p:cNvSpPr/>
          <p:nvPr/>
        </p:nvSpPr>
        <p:spPr>
          <a:xfrm>
            <a:off x="5535818" y="2408266"/>
            <a:ext cx="1238700" cy="3663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Library preparation</a:t>
            </a:r>
            <a:endParaRPr b="1" sz="800">
              <a:solidFill>
                <a:schemeClr val="accent2"/>
              </a:solidFill>
            </a:endParaRPr>
          </a:p>
        </p:txBody>
      </p:sp>
      <p:sp>
        <p:nvSpPr>
          <p:cNvPr id="500" name="Google Shape;500;p75"/>
          <p:cNvSpPr/>
          <p:nvPr/>
        </p:nvSpPr>
        <p:spPr>
          <a:xfrm>
            <a:off x="5351325" y="3311500"/>
            <a:ext cx="2677500" cy="1350900"/>
          </a:xfrm>
          <a:prstGeom prst="roundRect">
            <a:avLst>
              <a:gd fmla="val 16667" name="adj"/>
            </a:avLst>
          </a:prstGeom>
          <a:noFill/>
          <a:ln cap="flat" cmpd="sng" w="2857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5"/>
          <p:cNvSpPr/>
          <p:nvPr/>
        </p:nvSpPr>
        <p:spPr>
          <a:xfrm>
            <a:off x="5535818" y="4268986"/>
            <a:ext cx="1238700" cy="3663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t>Counting Reads </a:t>
            </a:r>
            <a:endParaRPr b="1" sz="700"/>
          </a:p>
          <a:p>
            <a:pPr indent="0" lvl="0" marL="0" rtl="0" algn="ctr">
              <a:spcBef>
                <a:spcPts val="0"/>
              </a:spcBef>
              <a:spcAft>
                <a:spcPts val="0"/>
              </a:spcAft>
              <a:buNone/>
            </a:pPr>
            <a:r>
              <a:rPr b="1" lang="en" sz="700">
                <a:solidFill>
                  <a:schemeClr val="accent2"/>
                </a:solidFill>
              </a:rPr>
              <a:t>featureCounts</a:t>
            </a:r>
            <a:endParaRPr b="1" sz="700">
              <a:solidFill>
                <a:schemeClr val="accent2"/>
              </a:solidFill>
            </a:endParaRPr>
          </a:p>
        </p:txBody>
      </p:sp>
      <p:sp>
        <p:nvSpPr>
          <p:cNvPr id="502" name="Google Shape;502;p75"/>
          <p:cNvSpPr/>
          <p:nvPr/>
        </p:nvSpPr>
        <p:spPr>
          <a:xfrm>
            <a:off x="5535818" y="4734161"/>
            <a:ext cx="1238700" cy="3663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DGE</a:t>
            </a:r>
            <a:endParaRPr sz="800"/>
          </a:p>
        </p:txBody>
      </p:sp>
      <p:sp>
        <p:nvSpPr>
          <p:cNvPr id="503" name="Google Shape;503;p75"/>
          <p:cNvSpPr/>
          <p:nvPr/>
        </p:nvSpPr>
        <p:spPr>
          <a:xfrm>
            <a:off x="6858966" y="4268983"/>
            <a:ext cx="1073400" cy="3663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Quality check </a:t>
            </a:r>
            <a:r>
              <a:rPr lang="en" sz="800"/>
              <a:t> </a:t>
            </a:r>
            <a:endParaRPr sz="800"/>
          </a:p>
          <a:p>
            <a:pPr indent="0" lvl="0" marL="0" rtl="0" algn="ctr">
              <a:spcBef>
                <a:spcPts val="0"/>
              </a:spcBef>
              <a:spcAft>
                <a:spcPts val="0"/>
              </a:spcAft>
              <a:buNone/>
            </a:pPr>
            <a:r>
              <a:t/>
            </a:r>
            <a:endParaRPr b="1" sz="800">
              <a:solidFill>
                <a:schemeClr val="accent2"/>
              </a:solidFill>
            </a:endParaRPr>
          </a:p>
        </p:txBody>
      </p:sp>
      <p:sp>
        <p:nvSpPr>
          <p:cNvPr id="504" name="Google Shape;504;p75"/>
          <p:cNvSpPr txBox="1"/>
          <p:nvPr/>
        </p:nvSpPr>
        <p:spPr>
          <a:xfrm>
            <a:off x="142125" y="4170100"/>
            <a:ext cx="50679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accent2"/>
                </a:solidFill>
              </a:rPr>
              <a:t>Please take the survey:</a:t>
            </a:r>
            <a:endParaRPr b="1" sz="2000">
              <a:solidFill>
                <a:schemeClr val="accent2"/>
              </a:solidFill>
            </a:endParaRPr>
          </a:p>
          <a:p>
            <a:pPr indent="0" lvl="0" marL="0" rtl="0" algn="l">
              <a:lnSpc>
                <a:spcPct val="90000"/>
              </a:lnSpc>
              <a:spcBef>
                <a:spcPts val="0"/>
              </a:spcBef>
              <a:spcAft>
                <a:spcPts val="0"/>
              </a:spcAft>
              <a:buNone/>
            </a:pPr>
            <a:r>
              <a:rPr lang="en" sz="1900" u="sng">
                <a:solidFill>
                  <a:schemeClr val="hlink"/>
                </a:solidFill>
                <a:hlinkClick r:id="rId3"/>
              </a:rPr>
              <a:t>https://www.surveymonkey.com/r/F75J6VZ</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Goals</a:t>
            </a:r>
            <a:endParaRPr/>
          </a:p>
        </p:txBody>
      </p:sp>
      <p:sp>
        <p:nvSpPr>
          <p:cNvPr id="134" name="Google Shape;134;p31"/>
          <p:cNvSpPr txBox="1"/>
          <p:nvPr>
            <p:ph idx="1" type="body"/>
          </p:nvPr>
        </p:nvSpPr>
        <p:spPr>
          <a:xfrm>
            <a:off x="628650" y="1197294"/>
            <a:ext cx="78867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200">
                <a:solidFill>
                  <a:schemeClr val="accent2"/>
                </a:solidFill>
                <a:latin typeface="Arial"/>
                <a:ea typeface="Arial"/>
                <a:cs typeface="Arial"/>
                <a:sym typeface="Arial"/>
              </a:rPr>
              <a:t>By the end of this workshop you should be able to:</a:t>
            </a:r>
            <a:endParaRPr sz="2200">
              <a:solidFill>
                <a:schemeClr val="accent2"/>
              </a:solidFill>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Demystify each step of the </a:t>
            </a:r>
            <a:r>
              <a:rPr lang="en">
                <a:latin typeface="Arial"/>
                <a:ea typeface="Arial"/>
                <a:cs typeface="Arial"/>
                <a:sym typeface="Arial"/>
              </a:rPr>
              <a:t>RNA-Seq data analysis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Understand the bioinformatic pipeline from raw data</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Enable informed conversations with computational biologists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Demonstrate how to analyze data </a:t>
            </a:r>
            <a:r>
              <a:rPr lang="en" sz="2100">
                <a:latin typeface="Arial"/>
                <a:ea typeface="Arial"/>
                <a:cs typeface="Arial"/>
                <a:sym typeface="Arial"/>
              </a:rPr>
              <a:t>using a graphical user interface (Galaxy)</a:t>
            </a:r>
            <a:endParaRPr sz="2100">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6"/>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this workshop</a:t>
            </a:r>
            <a:endParaRPr/>
          </a:p>
        </p:txBody>
      </p:sp>
      <p:sp>
        <p:nvSpPr>
          <p:cNvPr id="510" name="Google Shape;510;p76"/>
          <p:cNvSpPr txBox="1"/>
          <p:nvPr>
            <p:ph idx="1" type="body"/>
          </p:nvPr>
        </p:nvSpPr>
        <p:spPr>
          <a:xfrm>
            <a:off x="272825" y="679049"/>
            <a:ext cx="7886700" cy="2873700"/>
          </a:xfrm>
          <a:prstGeom prst="rect">
            <a:avLst/>
          </a:prstGeom>
        </p:spPr>
        <p:txBody>
          <a:bodyPr anchorCtr="0" anchor="t" bIns="0" lIns="0" spcFirstLastPara="1" rIns="0" wrap="square" tIns="0">
            <a:noAutofit/>
          </a:bodyPr>
          <a:lstStyle/>
          <a:p>
            <a:pPr indent="-317500" lvl="0" marL="457200" rtl="0" algn="l">
              <a:lnSpc>
                <a:spcPct val="150000"/>
              </a:lnSpc>
              <a:spcBef>
                <a:spcPts val="800"/>
              </a:spcBef>
              <a:spcAft>
                <a:spcPts val="0"/>
              </a:spcAft>
              <a:buClr>
                <a:srgbClr val="888888"/>
              </a:buClr>
              <a:buSzPts val="1400"/>
              <a:buAutoNum type="arabicPeriod"/>
            </a:pPr>
            <a:r>
              <a:rPr lang="en">
                <a:solidFill>
                  <a:srgbClr val="888888"/>
                </a:solidFill>
              </a:rPr>
              <a:t>Single_read.fastq</a:t>
            </a:r>
            <a:endParaRPr>
              <a:solidFill>
                <a:srgbClr val="888888"/>
              </a:solidFill>
            </a:endParaRPr>
          </a:p>
          <a:p>
            <a:pPr indent="-317500" lvl="0" marL="457200" rtl="0" algn="l">
              <a:lnSpc>
                <a:spcPct val="150000"/>
              </a:lnSpc>
              <a:spcBef>
                <a:spcPts val="0"/>
              </a:spcBef>
              <a:spcAft>
                <a:spcPts val="0"/>
              </a:spcAft>
              <a:buSzPts val="1400"/>
              <a:buAutoNum type="arabicPeriod"/>
            </a:pPr>
            <a:r>
              <a:rPr lang="en"/>
              <a:t>Bacteria_GATTACA_L001_R1_001.fastq</a:t>
            </a:r>
            <a:endParaRPr/>
          </a:p>
          <a:p>
            <a:pPr indent="-317500" lvl="0" marL="457200" rtl="0" algn="l">
              <a:lnSpc>
                <a:spcPct val="150000"/>
              </a:lnSpc>
              <a:spcBef>
                <a:spcPts val="0"/>
              </a:spcBef>
              <a:spcAft>
                <a:spcPts val="0"/>
              </a:spcAft>
              <a:buSzPts val="1400"/>
              <a:buAutoNum type="arabicPeriod"/>
            </a:pPr>
            <a:r>
              <a:rPr lang="en"/>
              <a:t>Adapter_Sequence.fasta</a:t>
            </a:r>
            <a:endParaRPr/>
          </a:p>
          <a:p>
            <a:pPr indent="-317500" lvl="0" marL="457200" rtl="0" algn="l">
              <a:lnSpc>
                <a:spcPct val="150000"/>
              </a:lnSpc>
              <a:spcBef>
                <a:spcPts val="0"/>
              </a:spcBef>
              <a:spcAft>
                <a:spcPts val="0"/>
              </a:spcAft>
              <a:buSzPts val="1400"/>
              <a:buAutoNum type="arabicPeriod"/>
            </a:pPr>
            <a:r>
              <a:rPr lang="en"/>
              <a:t>rDNA_sequence.fasta</a:t>
            </a:r>
            <a:endParaRPr/>
          </a:p>
          <a:p>
            <a:pPr indent="-317500" lvl="0" marL="457200" rtl="0" algn="l">
              <a:lnSpc>
                <a:spcPct val="150000"/>
              </a:lnSpc>
              <a:spcBef>
                <a:spcPts val="0"/>
              </a:spcBef>
              <a:spcAft>
                <a:spcPts val="0"/>
              </a:spcAft>
              <a:buSzPts val="1400"/>
              <a:buAutoNum type="arabicPeriod"/>
            </a:pPr>
            <a:r>
              <a:rPr lang="en"/>
              <a:t>rDNA.gtf</a:t>
            </a:r>
            <a:endParaRPr/>
          </a:p>
          <a:p>
            <a:pPr indent="-317500" lvl="0" marL="457200" rtl="0" algn="l">
              <a:lnSpc>
                <a:spcPct val="150000"/>
              </a:lnSpc>
              <a:spcBef>
                <a:spcPts val="0"/>
              </a:spcBef>
              <a:spcAft>
                <a:spcPts val="0"/>
              </a:spcAft>
              <a:buClr>
                <a:srgbClr val="888888"/>
              </a:buClr>
              <a:buSzPts val="1400"/>
              <a:buAutoNum type="arabicPeriod"/>
            </a:pPr>
            <a:r>
              <a:rPr lang="en">
                <a:solidFill>
                  <a:srgbClr val="888888"/>
                </a:solidFill>
              </a:rPr>
              <a:t>all_steps.sh</a:t>
            </a:r>
            <a:endParaRPr>
              <a:solidFill>
                <a:srgbClr val="888888"/>
              </a:solidFill>
            </a:endParaRPr>
          </a:p>
          <a:p>
            <a:pPr indent="-228600" lvl="0" marL="457200" rtl="0" algn="l">
              <a:lnSpc>
                <a:spcPct val="150000"/>
              </a:lnSpc>
              <a:spcBef>
                <a:spcPts val="800"/>
              </a:spcBef>
              <a:spcAft>
                <a:spcPts val="0"/>
              </a:spcAft>
              <a:buNone/>
            </a:pPr>
            <a:r>
              <a:t/>
            </a:r>
            <a:endParaRPr/>
          </a:p>
        </p:txBody>
      </p:sp>
      <p:sp>
        <p:nvSpPr>
          <p:cNvPr id="511" name="Google Shape;511;p76"/>
          <p:cNvSpPr txBox="1"/>
          <p:nvPr/>
        </p:nvSpPr>
        <p:spPr>
          <a:xfrm>
            <a:off x="269550" y="3961925"/>
            <a:ext cx="86049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rgbClr val="1155CC"/>
                </a:solidFill>
                <a:latin typeface="Helvetica Neue"/>
                <a:ea typeface="Helvetica Neue"/>
                <a:cs typeface="Helvetica Neue"/>
                <a:sym typeface="Helvetica Neue"/>
              </a:rPr>
              <a:t>Please register on Galaxy, activate account and login!</a:t>
            </a:r>
            <a:endParaRPr b="1" sz="2600">
              <a:solidFill>
                <a:srgbClr val="1155CC"/>
              </a:solidFill>
              <a:latin typeface="Helvetica Neue"/>
              <a:ea typeface="Helvetica Neue"/>
              <a:cs typeface="Helvetica Neue"/>
              <a:sym typeface="Helvetica Neue"/>
            </a:endParaRPr>
          </a:p>
        </p:txBody>
      </p:sp>
      <p:sp>
        <p:nvSpPr>
          <p:cNvPr id="512" name="Google Shape;512;p76"/>
          <p:cNvSpPr txBox="1"/>
          <p:nvPr>
            <p:ph idx="1" type="body"/>
          </p:nvPr>
        </p:nvSpPr>
        <p:spPr>
          <a:xfrm>
            <a:off x="120425" y="4556120"/>
            <a:ext cx="7886700" cy="572700"/>
          </a:xfrm>
          <a:prstGeom prst="rect">
            <a:avLst/>
          </a:prstGeom>
        </p:spPr>
        <p:txBody>
          <a:bodyPr anchorCtr="0" anchor="t" bIns="0" lIns="0" spcFirstLastPara="1" rIns="0" wrap="square" tIns="0">
            <a:noAutofit/>
          </a:bodyPr>
          <a:lstStyle/>
          <a:p>
            <a:pPr indent="0" lvl="0" marL="228600" rtl="0" algn="l">
              <a:lnSpc>
                <a:spcPct val="150000"/>
              </a:lnSpc>
              <a:spcBef>
                <a:spcPts val="800"/>
              </a:spcBef>
              <a:spcAft>
                <a:spcPts val="0"/>
              </a:spcAft>
              <a:buNone/>
            </a:pPr>
            <a:r>
              <a:rPr lang="en" u="sng">
                <a:solidFill>
                  <a:schemeClr val="hlink"/>
                </a:solidFill>
                <a:hlinkClick r:id="rId3"/>
              </a:rPr>
              <a:t>https://usegalaxy.org/login</a:t>
            </a:r>
            <a:endParaRPr/>
          </a:p>
          <a:p>
            <a:pPr indent="0" lvl="0" marL="228600" rtl="0" algn="l">
              <a:lnSpc>
                <a:spcPct val="150000"/>
              </a:lnSpc>
              <a:spcBef>
                <a:spcPts val="8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519" name="Google Shape;519;p7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October 14-15, 2021</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8"/>
          <p:cNvSpPr txBox="1"/>
          <p:nvPr/>
        </p:nvSpPr>
        <p:spPr>
          <a:xfrm>
            <a:off x="515800" y="3051725"/>
            <a:ext cx="69546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rPr>
              <a:t>Session 2</a:t>
            </a:r>
            <a:endParaRPr b="1" sz="2600">
              <a:solidFill>
                <a:schemeClr val="accent2"/>
              </a:solidFill>
            </a:endParaRPr>
          </a:p>
          <a:p>
            <a:pPr indent="0" lvl="0" marL="0" rtl="0" algn="l">
              <a:lnSpc>
                <a:spcPct val="90000"/>
              </a:lnSpc>
              <a:spcBef>
                <a:spcPts val="0"/>
              </a:spcBef>
              <a:spcAft>
                <a:spcPts val="0"/>
              </a:spcAft>
              <a:buNone/>
            </a:pPr>
            <a:r>
              <a:t/>
            </a:r>
            <a:endParaRPr b="1" sz="26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Galaxy, cutadapt, STAR, featureCounts </a:t>
            </a:r>
            <a:endParaRPr b="1" sz="23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9"/>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overview</a:t>
            </a:r>
            <a:endParaRPr/>
          </a:p>
        </p:txBody>
      </p:sp>
      <p:sp>
        <p:nvSpPr>
          <p:cNvPr id="530" name="Google Shape;530;p79"/>
          <p:cNvSpPr txBox="1"/>
          <p:nvPr/>
        </p:nvSpPr>
        <p:spPr>
          <a:xfrm>
            <a:off x="4866025" y="4820400"/>
            <a:ext cx="4224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dk1"/>
                </a:solidFill>
                <a:highlight>
                  <a:srgbClr val="FFFFFF"/>
                </a:highlight>
                <a:uFill>
                  <a:noFill/>
                </a:uFill>
                <a:hlinkClick r:id="rId3">
                  <a:extLst>
                    <a:ext uri="{A12FA001-AC4F-418D-AE19-62706E023703}">
                      <ahyp:hlinkClr val="tx"/>
                    </a:ext>
                  </a:extLst>
                </a:hlinkClick>
              </a:rPr>
              <a:t>From  https://doi.org/10.3390/ijms19010245</a:t>
            </a:r>
            <a:endParaRPr sz="1300">
              <a:solidFill>
                <a:schemeClr val="dk1"/>
              </a:solidFill>
            </a:endParaRPr>
          </a:p>
        </p:txBody>
      </p:sp>
      <p:pic>
        <p:nvPicPr>
          <p:cNvPr id="531" name="Google Shape;531;p79"/>
          <p:cNvPicPr preferRelativeResize="0"/>
          <p:nvPr/>
        </p:nvPicPr>
        <p:blipFill>
          <a:blip r:embed="rId4">
            <a:alphaModFix/>
          </a:blip>
          <a:stretch>
            <a:fillRect/>
          </a:stretch>
        </p:blipFill>
        <p:spPr>
          <a:xfrm>
            <a:off x="293000" y="364813"/>
            <a:ext cx="4660310" cy="4031825"/>
          </a:xfrm>
          <a:prstGeom prst="rect">
            <a:avLst/>
          </a:prstGeom>
          <a:noFill/>
          <a:ln>
            <a:noFill/>
          </a:ln>
        </p:spPr>
      </p:pic>
      <p:pic>
        <p:nvPicPr>
          <p:cNvPr id="532" name="Google Shape;532;p79"/>
          <p:cNvPicPr preferRelativeResize="0"/>
          <p:nvPr/>
        </p:nvPicPr>
        <p:blipFill>
          <a:blip r:embed="rId5">
            <a:alphaModFix/>
          </a:blip>
          <a:stretch>
            <a:fillRect/>
          </a:stretch>
        </p:blipFill>
        <p:spPr>
          <a:xfrm>
            <a:off x="5093250" y="1320708"/>
            <a:ext cx="4050749" cy="2424841"/>
          </a:xfrm>
          <a:prstGeom prst="rect">
            <a:avLst/>
          </a:prstGeom>
          <a:noFill/>
          <a:ln>
            <a:noFill/>
          </a:ln>
        </p:spPr>
      </p:pic>
      <p:sp>
        <p:nvSpPr>
          <p:cNvPr id="533" name="Google Shape;533;p79"/>
          <p:cNvSpPr txBox="1"/>
          <p:nvPr/>
        </p:nvSpPr>
        <p:spPr>
          <a:xfrm>
            <a:off x="293000" y="4329450"/>
            <a:ext cx="5371500" cy="71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Single_read.fastq</a:t>
            </a:r>
            <a:endParaRPr>
              <a:solidFill>
                <a:schemeClr val="dk1"/>
              </a:solidFill>
              <a:latin typeface="Helvetica Neue"/>
              <a:ea typeface="Helvetica Neue"/>
              <a:cs typeface="Helvetica Neue"/>
              <a:sym typeface="Helvetica Neue"/>
            </a:endParaRPr>
          </a:p>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Bacteria_GATTACA_L001_R1_001.fastq</a:t>
            </a:r>
            <a:endParaRPr sz="7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0"/>
          <p:cNvSpPr txBox="1"/>
          <p:nvPr>
            <p:ph type="title"/>
          </p:nvPr>
        </p:nvSpPr>
        <p:spPr>
          <a:xfrm>
            <a:off x="134750" y="714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539" name="Google Shape;539;p80"/>
          <p:cNvSpPr txBox="1"/>
          <p:nvPr>
            <p:ph idx="1" type="body"/>
          </p:nvPr>
        </p:nvSpPr>
        <p:spPr>
          <a:xfrm>
            <a:off x="134750" y="551725"/>
            <a:ext cx="87912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rgbClr val="888888"/>
                </a:solidFill>
                <a:latin typeface="Arial"/>
                <a:ea typeface="Arial"/>
                <a:cs typeface="Arial"/>
                <a:sym typeface="Arial"/>
              </a:rPr>
              <a:t>Session 1 </a:t>
            </a:r>
            <a:endParaRPr sz="2200">
              <a:solidFill>
                <a:srgbClr val="888888"/>
              </a:solidFill>
              <a:latin typeface="Arial"/>
              <a:ea typeface="Arial"/>
              <a:cs typeface="Arial"/>
              <a:sym typeface="Arial"/>
            </a:endParaRPr>
          </a:p>
          <a:p>
            <a:pPr indent="0" lvl="0" marL="0" rtl="0" algn="l">
              <a:spcBef>
                <a:spcPts val="0"/>
              </a:spcBef>
              <a:spcAft>
                <a:spcPts val="0"/>
              </a:spcAft>
              <a:buNone/>
            </a:pPr>
            <a:r>
              <a:t/>
            </a:r>
            <a:endParaRPr sz="2200">
              <a:solidFill>
                <a:srgbClr val="888888"/>
              </a:solidFill>
              <a:latin typeface="Arial"/>
              <a:ea typeface="Arial"/>
              <a:cs typeface="Arial"/>
              <a:sym typeface="Arial"/>
            </a:endParaRPr>
          </a:p>
          <a:p>
            <a:pPr indent="-317500" lvl="0" marL="457200" rtl="0" algn="l">
              <a:spcBef>
                <a:spcPts val="0"/>
              </a:spcBef>
              <a:spcAft>
                <a:spcPts val="0"/>
              </a:spcAft>
              <a:buClr>
                <a:srgbClr val="888888"/>
              </a:buClr>
              <a:buSzPts val="1400"/>
              <a:buFont typeface="Arial"/>
              <a:buChar char="•"/>
            </a:pPr>
            <a:r>
              <a:rPr lang="en">
                <a:solidFill>
                  <a:srgbClr val="888888"/>
                </a:solidFill>
                <a:latin typeface="Arial"/>
                <a:ea typeface="Arial"/>
                <a:cs typeface="Arial"/>
                <a:sym typeface="Arial"/>
              </a:rPr>
              <a:t>Why studying the transcriptome and with which assay </a:t>
            </a:r>
            <a:endParaRPr>
              <a:solidFill>
                <a:srgbClr val="888888"/>
              </a:solidFill>
              <a:latin typeface="Arial"/>
              <a:ea typeface="Arial"/>
              <a:cs typeface="Arial"/>
              <a:sym typeface="Arial"/>
            </a:endParaRPr>
          </a:p>
          <a:p>
            <a:pPr indent="-317500" lvl="0" marL="457200" rtl="0" algn="l">
              <a:spcBef>
                <a:spcPts val="0"/>
              </a:spcBef>
              <a:spcAft>
                <a:spcPts val="0"/>
              </a:spcAft>
              <a:buClr>
                <a:srgbClr val="888888"/>
              </a:buClr>
              <a:buSzPts val="1400"/>
              <a:buFont typeface="Arial"/>
              <a:buChar char="•"/>
            </a:pPr>
            <a:r>
              <a:rPr lang="en">
                <a:solidFill>
                  <a:srgbClr val="888888"/>
                </a:solidFill>
                <a:latin typeface="Arial"/>
                <a:ea typeface="Arial"/>
                <a:cs typeface="Arial"/>
                <a:sym typeface="Arial"/>
              </a:rPr>
              <a:t>Questions that we can answer with RNA-seq experiments</a:t>
            </a:r>
            <a:endParaRPr>
              <a:solidFill>
                <a:srgbClr val="888888"/>
              </a:solidFill>
              <a:latin typeface="Arial"/>
              <a:ea typeface="Arial"/>
              <a:cs typeface="Arial"/>
              <a:sym typeface="Arial"/>
            </a:endParaRPr>
          </a:p>
          <a:p>
            <a:pPr indent="-317500" lvl="0" marL="457200" rtl="0" algn="l">
              <a:spcBef>
                <a:spcPts val="0"/>
              </a:spcBef>
              <a:spcAft>
                <a:spcPts val="0"/>
              </a:spcAft>
              <a:buClr>
                <a:srgbClr val="888888"/>
              </a:buClr>
              <a:buSzPts val="1400"/>
              <a:buFont typeface="Arial"/>
              <a:buChar char="•"/>
            </a:pPr>
            <a:r>
              <a:rPr lang="en">
                <a:solidFill>
                  <a:srgbClr val="888888"/>
                </a:solidFill>
                <a:latin typeface="Arial"/>
                <a:ea typeface="Arial"/>
                <a:cs typeface="Arial"/>
                <a:sym typeface="Arial"/>
              </a:rPr>
              <a:t>RNA-seq protocols in details</a:t>
            </a:r>
            <a:endParaRPr>
              <a:solidFill>
                <a:srgbClr val="888888"/>
              </a:solidFill>
              <a:latin typeface="Arial"/>
              <a:ea typeface="Arial"/>
              <a:cs typeface="Arial"/>
              <a:sym typeface="Arial"/>
            </a:endParaRPr>
          </a:p>
          <a:p>
            <a:pPr indent="-317500" lvl="0" marL="457200" rtl="0" algn="l">
              <a:spcBef>
                <a:spcPts val="0"/>
              </a:spcBef>
              <a:spcAft>
                <a:spcPts val="0"/>
              </a:spcAft>
              <a:buClr>
                <a:srgbClr val="888888"/>
              </a:buClr>
              <a:buSzPts val="1400"/>
              <a:buChar char="•"/>
            </a:pPr>
            <a:r>
              <a:rPr lang="en">
                <a:solidFill>
                  <a:srgbClr val="888888"/>
                </a:solidFill>
                <a:latin typeface="Arial"/>
                <a:ea typeface="Arial"/>
                <a:cs typeface="Arial"/>
                <a:sym typeface="Arial"/>
              </a:rPr>
              <a:t>Break</a:t>
            </a:r>
            <a:endParaRPr>
              <a:solidFill>
                <a:srgbClr val="888888"/>
              </a:solidFill>
              <a:latin typeface="Arial"/>
              <a:ea typeface="Arial"/>
              <a:cs typeface="Arial"/>
              <a:sym typeface="Arial"/>
            </a:endParaRPr>
          </a:p>
          <a:p>
            <a:pPr indent="-317500" lvl="0" marL="457200" rtl="0" algn="l">
              <a:spcBef>
                <a:spcPts val="0"/>
              </a:spcBef>
              <a:spcAft>
                <a:spcPts val="0"/>
              </a:spcAft>
              <a:buClr>
                <a:srgbClr val="888888"/>
              </a:buClr>
              <a:buSzPts val="1400"/>
              <a:buFont typeface="Arial"/>
              <a:buChar char="•"/>
            </a:pPr>
            <a:r>
              <a:rPr lang="en">
                <a:solidFill>
                  <a:srgbClr val="888888"/>
                </a:solidFill>
                <a:latin typeface="Arial"/>
                <a:ea typeface="Arial"/>
                <a:cs typeface="Arial"/>
                <a:sym typeface="Arial"/>
              </a:rPr>
              <a:t>Concepts and Demo with Galaxy: steps from raw data to FastQC </a:t>
            </a:r>
            <a:endParaRPr b="1">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lang="en">
                <a:solidFill>
                  <a:schemeClr val="accent2"/>
                </a:solidFill>
                <a:latin typeface="Arial"/>
                <a:ea typeface="Arial"/>
                <a:cs typeface="Arial"/>
                <a:sym typeface="Arial"/>
              </a:rPr>
              <a:t>Session 2 (day2)</a:t>
            </a:r>
            <a:endParaRPr>
              <a:solidFill>
                <a:schemeClr val="accent2"/>
              </a:solidFill>
              <a:latin typeface="Arial"/>
              <a:ea typeface="Arial"/>
              <a:cs typeface="Arial"/>
              <a:sym typeface="Arial"/>
            </a:endParaRPr>
          </a:p>
          <a:p>
            <a:pPr indent="-317500" lvl="0" marL="457200" rtl="0" algn="l">
              <a:spcBef>
                <a:spcPts val="1000"/>
              </a:spcBef>
              <a:spcAft>
                <a:spcPts val="0"/>
              </a:spcAft>
              <a:buClr>
                <a:srgbClr val="002B42"/>
              </a:buClr>
              <a:buSzPts val="1400"/>
              <a:buFont typeface="Arial"/>
              <a:buChar char="•"/>
            </a:pPr>
            <a:r>
              <a:rPr lang="en">
                <a:latin typeface="Arial"/>
                <a:ea typeface="Arial"/>
                <a:cs typeface="Arial"/>
                <a:sym typeface="Arial"/>
              </a:rPr>
              <a:t>Concepts and Demo with Galaxy</a:t>
            </a:r>
            <a:endParaRPr>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From FastQC to Trimming</a:t>
            </a:r>
            <a:endParaRPr>
              <a:solidFill>
                <a:srgbClr val="002B42"/>
              </a:solidFill>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Mapping to reference genome</a:t>
            </a:r>
            <a:endParaRPr>
              <a:solidFill>
                <a:srgbClr val="002B42"/>
              </a:solidFill>
              <a:latin typeface="Arial"/>
              <a:ea typeface="Arial"/>
              <a:cs typeface="Arial"/>
              <a:sym typeface="Arial"/>
            </a:endParaRPr>
          </a:p>
          <a:p>
            <a:pPr indent="-317500" lvl="1" marL="914400" rtl="0" algn="l">
              <a:spcBef>
                <a:spcPts val="0"/>
              </a:spcBef>
              <a:spcAft>
                <a:spcPts val="0"/>
              </a:spcAft>
              <a:buSzPts val="1400"/>
              <a:buFont typeface="Arial"/>
              <a:buChar char="•"/>
            </a:pPr>
            <a:r>
              <a:rPr lang="en">
                <a:latin typeface="Arial"/>
                <a:ea typeface="Arial"/>
                <a:cs typeface="Arial"/>
                <a:sym typeface="Arial"/>
              </a:rPr>
              <a:t>Break</a:t>
            </a:r>
            <a:endParaRPr>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Annotation to genomic features</a:t>
            </a:r>
            <a:endParaRPr>
              <a:solidFill>
                <a:srgbClr val="002B42"/>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Additional resources</a:t>
            </a:r>
            <a:endParaRPr>
              <a:latin typeface="Arial"/>
              <a:ea typeface="Arial"/>
              <a:cs typeface="Arial"/>
              <a:sym typeface="Arial"/>
            </a:endParaRPr>
          </a:p>
          <a:p>
            <a:pPr indent="0" lvl="0" marL="0" rtl="0" algn="l">
              <a:spcBef>
                <a:spcPts val="0"/>
              </a:spcBef>
              <a:spcAft>
                <a:spcPts val="0"/>
              </a:spcAft>
              <a:buNone/>
            </a:pPr>
            <a:r>
              <a:t/>
            </a:r>
            <a:endParaRPr b="1" sz="1400">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545" name="Google Shape;545;p81"/>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What is the </a:t>
            </a:r>
            <a:r>
              <a:rPr lang="en"/>
              <a:t>sequence</a:t>
            </a:r>
            <a:r>
              <a:rPr lang="en"/>
              <a:t> length reported by the FASTQC run yesterday?</a:t>
            </a:r>
            <a:endParaRPr/>
          </a:p>
          <a:p>
            <a:pPr indent="-317500" lvl="0" marL="914400" rtl="0" algn="l">
              <a:spcBef>
                <a:spcPts val="800"/>
              </a:spcBef>
              <a:spcAft>
                <a:spcPts val="0"/>
              </a:spcAft>
              <a:buSzPts val="1400"/>
              <a:buAutoNum type="arabicPeriod"/>
            </a:pPr>
            <a:r>
              <a:rPr lang="en"/>
              <a:t>100000</a:t>
            </a:r>
            <a:endParaRPr/>
          </a:p>
          <a:p>
            <a:pPr indent="-317500" lvl="0" marL="914400" rtl="0" algn="l">
              <a:spcBef>
                <a:spcPts val="0"/>
              </a:spcBef>
              <a:spcAft>
                <a:spcPts val="0"/>
              </a:spcAft>
              <a:buSzPts val="1400"/>
              <a:buAutoNum type="arabicPeriod"/>
            </a:pPr>
            <a:r>
              <a:rPr lang="en"/>
              <a:t>50</a:t>
            </a:r>
            <a:endParaRPr/>
          </a:p>
          <a:p>
            <a:pPr indent="-317500" lvl="0" marL="914400" rtl="0" algn="l">
              <a:spcBef>
                <a:spcPts val="0"/>
              </a:spcBef>
              <a:spcAft>
                <a:spcPts val="0"/>
              </a:spcAft>
              <a:buSzPts val="1400"/>
              <a:buAutoNum type="arabicPeriod"/>
            </a:pPr>
            <a:r>
              <a:rPr lang="en"/>
              <a:t>0</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551" name="Google Shape;551;p8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What is the sequence length </a:t>
            </a:r>
            <a:r>
              <a:rPr lang="en"/>
              <a:t>reported by</a:t>
            </a:r>
            <a:r>
              <a:rPr lang="en"/>
              <a:t> the FASTQC run yesterday?</a:t>
            </a:r>
            <a:endParaRPr/>
          </a:p>
          <a:p>
            <a:pPr indent="-317500" lvl="0" marL="914400" rtl="0" algn="l">
              <a:spcBef>
                <a:spcPts val="800"/>
              </a:spcBef>
              <a:spcAft>
                <a:spcPts val="0"/>
              </a:spcAft>
              <a:buSzPts val="1400"/>
              <a:buAutoNum type="arabicPeriod"/>
            </a:pPr>
            <a:r>
              <a:rPr lang="en"/>
              <a:t>100000</a:t>
            </a:r>
            <a:endParaRPr/>
          </a:p>
          <a:p>
            <a:pPr indent="-317500" lvl="0" marL="914400" rtl="0" algn="l">
              <a:spcBef>
                <a:spcPts val="0"/>
              </a:spcBef>
              <a:spcAft>
                <a:spcPts val="0"/>
              </a:spcAft>
              <a:buClr>
                <a:schemeClr val="accent6"/>
              </a:buClr>
              <a:buSzPts val="1400"/>
              <a:buAutoNum type="arabicPeriod"/>
            </a:pPr>
            <a:r>
              <a:rPr b="1" lang="en">
                <a:solidFill>
                  <a:schemeClr val="accent6"/>
                </a:solidFill>
              </a:rPr>
              <a:t>50</a:t>
            </a:r>
            <a:endParaRPr b="1">
              <a:solidFill>
                <a:schemeClr val="accent6"/>
              </a:solidFill>
            </a:endParaRPr>
          </a:p>
          <a:p>
            <a:pPr indent="-317500" lvl="0" marL="914400" rtl="0" algn="l">
              <a:spcBef>
                <a:spcPts val="0"/>
              </a:spcBef>
              <a:spcAft>
                <a:spcPts val="0"/>
              </a:spcAft>
              <a:buSzPts val="1400"/>
              <a:buAutoNum type="arabicPeriod"/>
            </a:pPr>
            <a:r>
              <a:rPr lang="en"/>
              <a:t>0</a:t>
            </a:r>
            <a:endParaRPr/>
          </a:p>
        </p:txBody>
      </p:sp>
      <p:pic>
        <p:nvPicPr>
          <p:cNvPr id="552" name="Google Shape;552;p82"/>
          <p:cNvPicPr preferRelativeResize="0"/>
          <p:nvPr/>
        </p:nvPicPr>
        <p:blipFill>
          <a:blip r:embed="rId3">
            <a:alphaModFix/>
          </a:blip>
          <a:stretch>
            <a:fillRect/>
          </a:stretch>
        </p:blipFill>
        <p:spPr>
          <a:xfrm>
            <a:off x="3028950" y="2296057"/>
            <a:ext cx="5486401" cy="253471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3"/>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558" name="Google Shape;558;p83"/>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559" name="Google Shape;559;p83"/>
          <p:cNvSpPr/>
          <p:nvPr/>
        </p:nvSpPr>
        <p:spPr>
          <a:xfrm flipH="1">
            <a:off x="2835875" y="103415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3"/>
          <p:cNvSpPr txBox="1"/>
          <p:nvPr/>
        </p:nvSpPr>
        <p:spPr>
          <a:xfrm>
            <a:off x="54700" y="313133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61" name="Google Shape;561;p83"/>
          <p:cNvSpPr/>
          <p:nvPr/>
        </p:nvSpPr>
        <p:spPr>
          <a:xfrm>
            <a:off x="3316325" y="20301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562" name="Google Shape;562;p83"/>
          <p:cNvSpPr/>
          <p:nvPr/>
        </p:nvSpPr>
        <p:spPr>
          <a:xfrm>
            <a:off x="5445750" y="2030150"/>
            <a:ext cx="1727700" cy="4938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563" name="Google Shape;563;p83"/>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564" name="Google Shape;564;p83"/>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565" name="Google Shape;565;p83"/>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Counting Reads </a:t>
            </a:r>
            <a:endParaRPr b="1" sz="1200"/>
          </a:p>
          <a:p>
            <a:pPr indent="0" lvl="0" marL="0" rtl="0" algn="ctr">
              <a:spcBef>
                <a:spcPts val="0"/>
              </a:spcBef>
              <a:spcAft>
                <a:spcPts val="0"/>
              </a:spcAft>
              <a:buNone/>
            </a:pPr>
            <a:r>
              <a:rPr b="1" lang="en">
                <a:solidFill>
                  <a:schemeClr val="accent2"/>
                </a:solidFill>
              </a:rPr>
              <a:t>featureCounts</a:t>
            </a:r>
            <a:endParaRPr sz="1200"/>
          </a:p>
        </p:txBody>
      </p:sp>
      <p:sp>
        <p:nvSpPr>
          <p:cNvPr id="566" name="Google Shape;566;p83"/>
          <p:cNvSpPr/>
          <p:nvPr/>
        </p:nvSpPr>
        <p:spPr>
          <a:xfrm>
            <a:off x="3316325" y="2681575"/>
            <a:ext cx="1993500" cy="493800"/>
          </a:xfrm>
          <a:prstGeom prst="roundRect">
            <a:avLst>
              <a:gd fmla="val 16667" name="adj"/>
            </a:avLst>
          </a:prstGeom>
          <a:solidFill>
            <a:srgbClr val="F9CB9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567" name="Google Shape;567;p83"/>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568" name="Google Shape;568;p83"/>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569" name="Google Shape;569;p83"/>
          <p:cNvSpPr/>
          <p:nvPr/>
        </p:nvSpPr>
        <p:spPr>
          <a:xfrm>
            <a:off x="3316325" y="7764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570" name="Google Shape;570;p83"/>
          <p:cNvSpPr/>
          <p:nvPr/>
        </p:nvSpPr>
        <p:spPr>
          <a:xfrm>
            <a:off x="3316325" y="1403288"/>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571" name="Google Shape;571;p83"/>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572" name="Google Shape;572;p83"/>
          <p:cNvSpPr/>
          <p:nvPr/>
        </p:nvSpPr>
        <p:spPr>
          <a:xfrm flipH="1">
            <a:off x="2835875" y="282310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83"/>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574" name="Google Shape;574;p83"/>
          <p:cNvPicPr preferRelativeResize="0"/>
          <p:nvPr/>
        </p:nvPicPr>
        <p:blipFill>
          <a:blip r:embed="rId3">
            <a:alphaModFix/>
          </a:blip>
          <a:stretch>
            <a:fillRect/>
          </a:stretch>
        </p:blipFill>
        <p:spPr>
          <a:xfrm>
            <a:off x="3043175" y="1075675"/>
            <a:ext cx="615600" cy="615600"/>
          </a:xfrm>
          <a:prstGeom prst="rect">
            <a:avLst/>
          </a:prstGeom>
          <a:noFill/>
          <a:ln>
            <a:noFill/>
          </a:ln>
        </p:spPr>
      </p:pic>
      <p:pic>
        <p:nvPicPr>
          <p:cNvPr id="575" name="Google Shape;575;p83"/>
          <p:cNvPicPr preferRelativeResize="0"/>
          <p:nvPr/>
        </p:nvPicPr>
        <p:blipFill>
          <a:blip r:embed="rId3">
            <a:alphaModFix/>
          </a:blip>
          <a:stretch>
            <a:fillRect/>
          </a:stretch>
        </p:blipFill>
        <p:spPr>
          <a:xfrm>
            <a:off x="3043175" y="1744313"/>
            <a:ext cx="615600" cy="615600"/>
          </a:xfrm>
          <a:prstGeom prst="rect">
            <a:avLst/>
          </a:prstGeom>
          <a:noFill/>
          <a:ln>
            <a:noFill/>
          </a:ln>
        </p:spPr>
      </p:pic>
      <p:pic>
        <p:nvPicPr>
          <p:cNvPr id="576" name="Google Shape;576;p83"/>
          <p:cNvPicPr preferRelativeResize="0"/>
          <p:nvPr/>
        </p:nvPicPr>
        <p:blipFill>
          <a:blip r:embed="rId3">
            <a:alphaModFix/>
          </a:blip>
          <a:stretch>
            <a:fillRect/>
          </a:stretch>
        </p:blipFill>
        <p:spPr>
          <a:xfrm>
            <a:off x="5233625" y="1744313"/>
            <a:ext cx="615600" cy="615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4"/>
          <p:cNvSpPr txBox="1"/>
          <p:nvPr>
            <p:ph type="title"/>
          </p:nvPr>
        </p:nvSpPr>
        <p:spPr>
          <a:xfrm>
            <a:off x="-3"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500">
                <a:solidFill>
                  <a:srgbClr val="1155CC"/>
                </a:solidFill>
              </a:rPr>
              <a:t>Trimming - </a:t>
            </a:r>
            <a:r>
              <a:rPr lang="en" sz="2500">
                <a:solidFill>
                  <a:srgbClr val="1155CC"/>
                </a:solidFill>
                <a:latin typeface="Arial"/>
                <a:ea typeface="Arial"/>
                <a:cs typeface="Arial"/>
                <a:sym typeface="Arial"/>
              </a:rPr>
              <a:t>Removing adapters  </a:t>
            </a:r>
            <a:endParaRPr sz="2500">
              <a:solidFill>
                <a:srgbClr val="1155CC"/>
              </a:solidFill>
            </a:endParaRPr>
          </a:p>
        </p:txBody>
      </p:sp>
      <p:sp>
        <p:nvSpPr>
          <p:cNvPr id="582" name="Google Shape;582;p84"/>
          <p:cNvSpPr txBox="1"/>
          <p:nvPr/>
        </p:nvSpPr>
        <p:spPr>
          <a:xfrm>
            <a:off x="118863" y="4583475"/>
            <a:ext cx="436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2"/>
                </a:solidFill>
              </a:rPr>
              <a:t>Tools: cutadapt, </a:t>
            </a:r>
            <a:r>
              <a:rPr b="1" lang="en" sz="1800">
                <a:solidFill>
                  <a:schemeClr val="accent2"/>
                </a:solidFill>
              </a:rPr>
              <a:t>Trimmomatic</a:t>
            </a:r>
            <a:endParaRPr b="1" sz="300">
              <a:solidFill>
                <a:schemeClr val="accent2"/>
              </a:solidFill>
            </a:endParaRPr>
          </a:p>
        </p:txBody>
      </p:sp>
      <p:pic>
        <p:nvPicPr>
          <p:cNvPr id="583" name="Google Shape;583;p84"/>
          <p:cNvPicPr preferRelativeResize="0"/>
          <p:nvPr/>
        </p:nvPicPr>
        <p:blipFill>
          <a:blip r:embed="rId3">
            <a:alphaModFix/>
          </a:blip>
          <a:stretch>
            <a:fillRect/>
          </a:stretch>
        </p:blipFill>
        <p:spPr>
          <a:xfrm>
            <a:off x="118874" y="421125"/>
            <a:ext cx="3376947" cy="2444276"/>
          </a:xfrm>
          <a:prstGeom prst="rect">
            <a:avLst/>
          </a:prstGeom>
          <a:noFill/>
          <a:ln>
            <a:noFill/>
          </a:ln>
        </p:spPr>
      </p:pic>
      <p:pic>
        <p:nvPicPr>
          <p:cNvPr id="584" name="Google Shape;584;p84"/>
          <p:cNvPicPr preferRelativeResize="0"/>
          <p:nvPr/>
        </p:nvPicPr>
        <p:blipFill>
          <a:blip r:embed="rId4">
            <a:alphaModFix/>
          </a:blip>
          <a:stretch>
            <a:fillRect/>
          </a:stretch>
        </p:blipFill>
        <p:spPr>
          <a:xfrm>
            <a:off x="2470000" y="1929975"/>
            <a:ext cx="6553326" cy="255606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5"/>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cutadapt removes adapters</a:t>
            </a:r>
            <a:endParaRPr/>
          </a:p>
        </p:txBody>
      </p:sp>
      <p:sp>
        <p:nvSpPr>
          <p:cNvPr id="590" name="Google Shape;590;p85"/>
          <p:cNvSpPr txBox="1"/>
          <p:nvPr/>
        </p:nvSpPr>
        <p:spPr>
          <a:xfrm>
            <a:off x="428975" y="4467725"/>
            <a:ext cx="5103000" cy="47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n" sz="2100">
                <a:solidFill>
                  <a:srgbClr val="002B42"/>
                </a:solidFill>
                <a:latin typeface="Helvetica Neue"/>
                <a:ea typeface="Helvetica Neue"/>
                <a:cs typeface="Helvetica Neue"/>
                <a:sym typeface="Helvetica Neue"/>
              </a:rPr>
              <a:t>Let’s run cutadapt on Galaxy!</a:t>
            </a:r>
            <a:endParaRPr sz="2100">
              <a:solidFill>
                <a:srgbClr val="002B42"/>
              </a:solidFill>
              <a:latin typeface="Helvetica Neue"/>
              <a:ea typeface="Helvetica Neue"/>
              <a:cs typeface="Helvetica Neue"/>
              <a:sym typeface="Helvetica Neue"/>
            </a:endParaRPr>
          </a:p>
        </p:txBody>
      </p:sp>
      <p:sp>
        <p:nvSpPr>
          <p:cNvPr id="591" name="Google Shape;591;p85"/>
          <p:cNvSpPr txBox="1"/>
          <p:nvPr>
            <p:ph idx="1" type="body"/>
          </p:nvPr>
        </p:nvSpPr>
        <p:spPr>
          <a:xfrm>
            <a:off x="4138200" y="700975"/>
            <a:ext cx="5005800" cy="1348200"/>
          </a:xfrm>
          <a:prstGeom prst="rect">
            <a:avLst/>
          </a:prstGeom>
        </p:spPr>
        <p:txBody>
          <a:bodyPr anchorCtr="0" anchor="t" bIns="0" lIns="0" spcFirstLastPara="1" rIns="0" wrap="square" tIns="0">
            <a:normAutofit/>
          </a:bodyPr>
          <a:lstStyle/>
          <a:p>
            <a:pPr indent="-292100" lvl="0" marL="457200" rtl="0" algn="l">
              <a:lnSpc>
                <a:spcPct val="150000"/>
              </a:lnSpc>
              <a:spcBef>
                <a:spcPts val="800"/>
              </a:spcBef>
              <a:spcAft>
                <a:spcPts val="0"/>
              </a:spcAft>
              <a:buSzPts val="1000"/>
              <a:buChar char="●"/>
            </a:pPr>
            <a:r>
              <a:rPr lang="en" sz="1700"/>
              <a:t>Search for adapter sequence in read.</a:t>
            </a:r>
            <a:endParaRPr sz="1700"/>
          </a:p>
          <a:p>
            <a:pPr indent="-292100" lvl="0" marL="457200" rtl="0" algn="l">
              <a:lnSpc>
                <a:spcPct val="150000"/>
              </a:lnSpc>
              <a:spcBef>
                <a:spcPts val="0"/>
              </a:spcBef>
              <a:spcAft>
                <a:spcPts val="0"/>
              </a:spcAft>
              <a:buSzPts val="1000"/>
              <a:buChar char="●"/>
            </a:pPr>
            <a:r>
              <a:rPr lang="en" sz="1700"/>
              <a:t>Allow for mismatches in sequence.</a:t>
            </a:r>
            <a:endParaRPr sz="1700"/>
          </a:p>
          <a:p>
            <a:pPr indent="-292100" lvl="0" marL="457200" rtl="0" algn="l">
              <a:lnSpc>
                <a:spcPct val="150000"/>
              </a:lnSpc>
              <a:spcBef>
                <a:spcPts val="0"/>
              </a:spcBef>
              <a:spcAft>
                <a:spcPts val="0"/>
              </a:spcAft>
              <a:buSzPts val="1000"/>
              <a:buChar char="●"/>
            </a:pPr>
            <a:r>
              <a:rPr lang="en" sz="1700"/>
              <a:t>If significant alignment, cut.</a:t>
            </a:r>
            <a:endParaRPr sz="1700"/>
          </a:p>
        </p:txBody>
      </p:sp>
      <p:pic>
        <p:nvPicPr>
          <p:cNvPr id="592" name="Google Shape;592;p85"/>
          <p:cNvPicPr preferRelativeResize="0"/>
          <p:nvPr/>
        </p:nvPicPr>
        <p:blipFill rotWithShape="1">
          <a:blip r:embed="rId3">
            <a:alphaModFix/>
          </a:blip>
          <a:srcRect b="0" l="0" r="0" t="-4602"/>
          <a:stretch/>
        </p:blipFill>
        <p:spPr>
          <a:xfrm>
            <a:off x="118875" y="586300"/>
            <a:ext cx="3874325" cy="1025125"/>
          </a:xfrm>
          <a:prstGeom prst="rect">
            <a:avLst/>
          </a:prstGeom>
          <a:noFill/>
          <a:ln>
            <a:noFill/>
          </a:ln>
        </p:spPr>
      </p:pic>
      <p:pic>
        <p:nvPicPr>
          <p:cNvPr id="593" name="Google Shape;593;p85"/>
          <p:cNvPicPr preferRelativeResize="0"/>
          <p:nvPr/>
        </p:nvPicPr>
        <p:blipFill>
          <a:blip r:embed="rId4">
            <a:alphaModFix/>
          </a:blip>
          <a:stretch>
            <a:fillRect/>
          </a:stretch>
        </p:blipFill>
        <p:spPr>
          <a:xfrm>
            <a:off x="389326" y="1798388"/>
            <a:ext cx="3075456" cy="845750"/>
          </a:xfrm>
          <a:prstGeom prst="rect">
            <a:avLst/>
          </a:prstGeom>
          <a:noFill/>
          <a:ln>
            <a:noFill/>
          </a:ln>
        </p:spPr>
      </p:pic>
      <p:pic>
        <p:nvPicPr>
          <p:cNvPr id="594" name="Google Shape;594;p85"/>
          <p:cNvPicPr preferRelativeResize="0"/>
          <p:nvPr/>
        </p:nvPicPr>
        <p:blipFill>
          <a:blip r:embed="rId5">
            <a:alphaModFix/>
          </a:blip>
          <a:stretch>
            <a:fillRect/>
          </a:stretch>
        </p:blipFill>
        <p:spPr>
          <a:xfrm>
            <a:off x="352775" y="2639250"/>
            <a:ext cx="3616353" cy="845750"/>
          </a:xfrm>
          <a:prstGeom prst="rect">
            <a:avLst/>
          </a:prstGeom>
          <a:noFill/>
          <a:ln>
            <a:noFill/>
          </a:ln>
        </p:spPr>
      </p:pic>
      <p:pic>
        <p:nvPicPr>
          <p:cNvPr id="595" name="Google Shape;595;p85"/>
          <p:cNvPicPr preferRelativeResize="0"/>
          <p:nvPr/>
        </p:nvPicPr>
        <p:blipFill>
          <a:blip r:embed="rId6">
            <a:alphaModFix/>
          </a:blip>
          <a:stretch>
            <a:fillRect/>
          </a:stretch>
        </p:blipFill>
        <p:spPr>
          <a:xfrm>
            <a:off x="305175" y="3553488"/>
            <a:ext cx="3159594" cy="845750"/>
          </a:xfrm>
          <a:prstGeom prst="rect">
            <a:avLst/>
          </a:prstGeom>
          <a:noFill/>
          <a:ln>
            <a:noFill/>
          </a:ln>
        </p:spPr>
      </p:pic>
      <p:sp>
        <p:nvSpPr>
          <p:cNvPr id="596" name="Google Shape;596;p85"/>
          <p:cNvSpPr txBox="1"/>
          <p:nvPr/>
        </p:nvSpPr>
        <p:spPr>
          <a:xfrm>
            <a:off x="3262350" y="1856325"/>
            <a:ext cx="5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3’</a:t>
            </a:r>
            <a:endParaRPr>
              <a:latin typeface="Helvetica Neue"/>
              <a:ea typeface="Helvetica Neue"/>
              <a:cs typeface="Helvetica Neue"/>
              <a:sym typeface="Helvetica Neue"/>
            </a:endParaRPr>
          </a:p>
        </p:txBody>
      </p:sp>
      <p:sp>
        <p:nvSpPr>
          <p:cNvPr id="597" name="Google Shape;597;p85"/>
          <p:cNvSpPr txBox="1"/>
          <p:nvPr/>
        </p:nvSpPr>
        <p:spPr>
          <a:xfrm>
            <a:off x="3368225" y="3629550"/>
            <a:ext cx="5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3’</a:t>
            </a:r>
            <a:endParaRPr>
              <a:latin typeface="Helvetica Neue"/>
              <a:ea typeface="Helvetica Neue"/>
              <a:cs typeface="Helvetica Neue"/>
              <a:sym typeface="Helvetica Neue"/>
            </a:endParaRPr>
          </a:p>
        </p:txBody>
      </p:sp>
      <p:sp>
        <p:nvSpPr>
          <p:cNvPr id="598" name="Google Shape;598;p85"/>
          <p:cNvSpPr txBox="1"/>
          <p:nvPr/>
        </p:nvSpPr>
        <p:spPr>
          <a:xfrm>
            <a:off x="-152400" y="3553500"/>
            <a:ext cx="524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Helvetica Neue"/>
                <a:ea typeface="Helvetica Neue"/>
                <a:cs typeface="Helvetica Neue"/>
                <a:sym typeface="Helvetica Neue"/>
              </a:rPr>
              <a:t>5’</a:t>
            </a:r>
            <a:endParaRPr>
              <a:latin typeface="Helvetica Neue"/>
              <a:ea typeface="Helvetica Neue"/>
              <a:cs typeface="Helvetica Neue"/>
              <a:sym typeface="Helvetica Neue"/>
            </a:endParaRPr>
          </a:p>
        </p:txBody>
      </p:sp>
      <p:sp>
        <p:nvSpPr>
          <p:cNvPr id="599" name="Google Shape;599;p85"/>
          <p:cNvSpPr txBox="1"/>
          <p:nvPr/>
        </p:nvSpPr>
        <p:spPr>
          <a:xfrm>
            <a:off x="-152400" y="1844063"/>
            <a:ext cx="524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Helvetica Neue"/>
                <a:ea typeface="Helvetica Neue"/>
                <a:cs typeface="Helvetica Neue"/>
                <a:sym typeface="Helvetica Neue"/>
              </a:rPr>
              <a:t>5’</a:t>
            </a:r>
            <a:endParaRPr>
              <a:latin typeface="Helvetica Neue"/>
              <a:ea typeface="Helvetica Neue"/>
              <a:cs typeface="Helvetica Neue"/>
              <a:sym typeface="Helvetica Neue"/>
            </a:endParaRPr>
          </a:p>
        </p:txBody>
      </p:sp>
      <p:pic>
        <p:nvPicPr>
          <p:cNvPr id="600" name="Google Shape;600;p85"/>
          <p:cNvPicPr preferRelativeResize="0"/>
          <p:nvPr/>
        </p:nvPicPr>
        <p:blipFill>
          <a:blip r:embed="rId7">
            <a:alphaModFix/>
          </a:blip>
          <a:stretch>
            <a:fillRect/>
          </a:stretch>
        </p:blipFill>
        <p:spPr>
          <a:xfrm>
            <a:off x="3787050" y="2049175"/>
            <a:ext cx="5191350" cy="927025"/>
          </a:xfrm>
          <a:prstGeom prst="rect">
            <a:avLst/>
          </a:prstGeom>
          <a:noFill/>
          <a:ln>
            <a:noFill/>
          </a:ln>
        </p:spPr>
      </p:pic>
      <p:pic>
        <p:nvPicPr>
          <p:cNvPr id="601" name="Google Shape;601;p85"/>
          <p:cNvPicPr preferRelativeResize="0"/>
          <p:nvPr/>
        </p:nvPicPr>
        <p:blipFill>
          <a:blip r:embed="rId8">
            <a:alphaModFix/>
          </a:blip>
          <a:stretch>
            <a:fillRect/>
          </a:stretch>
        </p:blipFill>
        <p:spPr>
          <a:xfrm>
            <a:off x="6013747" y="3369150"/>
            <a:ext cx="2143428" cy="736800"/>
          </a:xfrm>
          <a:prstGeom prst="rect">
            <a:avLst/>
          </a:prstGeom>
          <a:noFill/>
          <a:ln>
            <a:noFill/>
          </a:ln>
        </p:spPr>
      </p:pic>
      <p:pic>
        <p:nvPicPr>
          <p:cNvPr id="602" name="Google Shape;602;p85"/>
          <p:cNvPicPr preferRelativeResize="0"/>
          <p:nvPr/>
        </p:nvPicPr>
        <p:blipFill>
          <a:blip r:embed="rId9">
            <a:alphaModFix/>
          </a:blip>
          <a:stretch>
            <a:fillRect/>
          </a:stretch>
        </p:blipFill>
        <p:spPr>
          <a:xfrm>
            <a:off x="6075025" y="4217500"/>
            <a:ext cx="1169816" cy="4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2"/>
          <p:cNvSpPr txBox="1"/>
          <p:nvPr>
            <p:ph type="title"/>
          </p:nvPr>
        </p:nvSpPr>
        <p:spPr>
          <a:xfrm>
            <a:off x="134750" y="714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140" name="Google Shape;140;p32"/>
          <p:cNvSpPr txBox="1"/>
          <p:nvPr>
            <p:ph idx="1" type="body"/>
          </p:nvPr>
        </p:nvSpPr>
        <p:spPr>
          <a:xfrm>
            <a:off x="134750" y="551725"/>
            <a:ext cx="87912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chemeClr val="accent2"/>
                </a:solidFill>
                <a:latin typeface="Arial"/>
                <a:ea typeface="Arial"/>
                <a:cs typeface="Arial"/>
                <a:sym typeface="Arial"/>
              </a:rPr>
              <a:t>Session 1 </a:t>
            </a:r>
            <a:endParaRPr sz="2200">
              <a:solidFill>
                <a:schemeClr val="accent2"/>
              </a:solidFill>
              <a:latin typeface="Arial"/>
              <a:ea typeface="Arial"/>
              <a:cs typeface="Arial"/>
              <a:sym typeface="Arial"/>
            </a:endParaRPr>
          </a:p>
          <a:p>
            <a:pPr indent="0" lvl="0" marL="0" rtl="0" algn="l">
              <a:spcBef>
                <a:spcPts val="0"/>
              </a:spcBef>
              <a:spcAft>
                <a:spcPts val="0"/>
              </a:spcAft>
              <a:buNone/>
            </a:pPr>
            <a:r>
              <a:t/>
            </a:r>
            <a:endParaRPr sz="2200">
              <a:solidFill>
                <a:schemeClr val="accent2"/>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Why studying the transcriptome and with which assay </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Questions that we can answer with RNA-seq experiments</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RNA-seq protocols in details</a:t>
            </a:r>
            <a:endParaRPr>
              <a:latin typeface="Arial"/>
              <a:ea typeface="Arial"/>
              <a:cs typeface="Arial"/>
              <a:sym typeface="Arial"/>
            </a:endParaRPr>
          </a:p>
          <a:p>
            <a:pPr indent="-317500" lvl="0" marL="457200" rtl="0" algn="l">
              <a:spcBef>
                <a:spcPts val="0"/>
              </a:spcBef>
              <a:spcAft>
                <a:spcPts val="0"/>
              </a:spcAft>
              <a:buSzPts val="1400"/>
              <a:buChar char="•"/>
            </a:pPr>
            <a:r>
              <a:rPr lang="en">
                <a:latin typeface="Arial"/>
                <a:ea typeface="Arial"/>
                <a:cs typeface="Arial"/>
                <a:sym typeface="Arial"/>
              </a:rPr>
              <a:t>Break</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Concepts and Demo with Galaxy: steps from raw data to FastQC </a:t>
            </a:r>
            <a:endParaRPr>
              <a:latin typeface="Arial"/>
              <a:ea typeface="Arial"/>
              <a:cs typeface="Arial"/>
              <a:sym typeface="Arial"/>
            </a:endParaRPr>
          </a:p>
          <a:p>
            <a:pPr indent="0" lvl="0" marL="0" rtl="0" algn="l">
              <a:spcBef>
                <a:spcPts val="0"/>
              </a:spcBef>
              <a:spcAft>
                <a:spcPts val="0"/>
              </a:spcAft>
              <a:buNone/>
            </a:pPr>
            <a:r>
              <a:t/>
            </a:r>
            <a:endParaRPr b="1" sz="13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lang="en">
                <a:solidFill>
                  <a:schemeClr val="accent2"/>
                </a:solidFill>
                <a:latin typeface="Arial"/>
                <a:ea typeface="Arial"/>
                <a:cs typeface="Arial"/>
                <a:sym typeface="Arial"/>
              </a:rPr>
              <a:t>Session 2 (day2)</a:t>
            </a:r>
            <a:endParaRPr>
              <a:solidFill>
                <a:schemeClr val="accent2"/>
              </a:solidFill>
              <a:latin typeface="Arial"/>
              <a:ea typeface="Arial"/>
              <a:cs typeface="Arial"/>
              <a:sym typeface="Arial"/>
            </a:endParaRPr>
          </a:p>
          <a:p>
            <a:pPr indent="-317500" lvl="0" marL="457200" rtl="0" algn="l">
              <a:spcBef>
                <a:spcPts val="1000"/>
              </a:spcBef>
              <a:spcAft>
                <a:spcPts val="0"/>
              </a:spcAft>
              <a:buClr>
                <a:srgbClr val="002B42"/>
              </a:buClr>
              <a:buSzPts val="1400"/>
              <a:buFont typeface="Arial"/>
              <a:buChar char="•"/>
            </a:pPr>
            <a:r>
              <a:rPr lang="en">
                <a:latin typeface="Arial"/>
                <a:ea typeface="Arial"/>
                <a:cs typeface="Arial"/>
                <a:sym typeface="Arial"/>
              </a:rPr>
              <a:t>Concepts and Demo with Galaxy</a:t>
            </a:r>
            <a:endParaRPr>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From FastQC to Trimming</a:t>
            </a:r>
            <a:endParaRPr>
              <a:solidFill>
                <a:srgbClr val="002B42"/>
              </a:solidFill>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Mapping to reference genome</a:t>
            </a:r>
            <a:endParaRPr>
              <a:solidFill>
                <a:srgbClr val="002B42"/>
              </a:solidFill>
              <a:latin typeface="Arial"/>
              <a:ea typeface="Arial"/>
              <a:cs typeface="Arial"/>
              <a:sym typeface="Arial"/>
            </a:endParaRPr>
          </a:p>
          <a:p>
            <a:pPr indent="-317500" lvl="1" marL="914400" rtl="0" algn="l">
              <a:spcBef>
                <a:spcPts val="0"/>
              </a:spcBef>
              <a:spcAft>
                <a:spcPts val="0"/>
              </a:spcAft>
              <a:buSzPts val="1400"/>
              <a:buFont typeface="Arial"/>
              <a:buChar char="•"/>
            </a:pPr>
            <a:r>
              <a:rPr lang="en">
                <a:latin typeface="Arial"/>
                <a:ea typeface="Arial"/>
                <a:cs typeface="Arial"/>
                <a:sym typeface="Arial"/>
              </a:rPr>
              <a:t>Break</a:t>
            </a:r>
            <a:endParaRPr>
              <a:latin typeface="Arial"/>
              <a:ea typeface="Arial"/>
              <a:cs typeface="Arial"/>
              <a:sym typeface="Arial"/>
            </a:endParaRPr>
          </a:p>
          <a:p>
            <a:pPr indent="-317500" lvl="1" marL="914400" rtl="0" algn="l">
              <a:spcBef>
                <a:spcPts val="0"/>
              </a:spcBef>
              <a:spcAft>
                <a:spcPts val="0"/>
              </a:spcAft>
              <a:buClr>
                <a:srgbClr val="002B42"/>
              </a:buClr>
              <a:buSzPts val="1400"/>
              <a:buFont typeface="Arial"/>
              <a:buChar char="•"/>
            </a:pPr>
            <a:r>
              <a:rPr lang="en">
                <a:solidFill>
                  <a:srgbClr val="002B42"/>
                </a:solidFill>
                <a:latin typeface="Arial"/>
                <a:ea typeface="Arial"/>
                <a:cs typeface="Arial"/>
                <a:sym typeface="Arial"/>
              </a:rPr>
              <a:t>Annotation to genomic features</a:t>
            </a:r>
            <a:endParaRPr>
              <a:solidFill>
                <a:srgbClr val="002B42"/>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Additional resources</a:t>
            </a:r>
            <a:endParaRPr>
              <a:latin typeface="Arial"/>
              <a:ea typeface="Arial"/>
              <a:cs typeface="Arial"/>
              <a:sym typeface="Arial"/>
            </a:endParaRPr>
          </a:p>
          <a:p>
            <a:pPr indent="0" lvl="0" marL="0" rtl="0" algn="l">
              <a:spcBef>
                <a:spcPts val="0"/>
              </a:spcBef>
              <a:spcAft>
                <a:spcPts val="0"/>
              </a:spcAft>
              <a:buNone/>
            </a:pPr>
            <a:r>
              <a:t/>
            </a:r>
            <a:endParaRPr b="1" sz="1400">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6"/>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608" name="Google Shape;608;p86"/>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609" name="Google Shape;609;p86"/>
          <p:cNvSpPr/>
          <p:nvPr/>
        </p:nvSpPr>
        <p:spPr>
          <a:xfrm flipH="1">
            <a:off x="2835875" y="103415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6"/>
          <p:cNvSpPr txBox="1"/>
          <p:nvPr/>
        </p:nvSpPr>
        <p:spPr>
          <a:xfrm>
            <a:off x="54700" y="313133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611" name="Google Shape;611;p86"/>
          <p:cNvSpPr/>
          <p:nvPr/>
        </p:nvSpPr>
        <p:spPr>
          <a:xfrm>
            <a:off x="3316325" y="20301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612" name="Google Shape;612;p86"/>
          <p:cNvSpPr/>
          <p:nvPr/>
        </p:nvSpPr>
        <p:spPr>
          <a:xfrm>
            <a:off x="5445750" y="2030150"/>
            <a:ext cx="1727700" cy="4938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613" name="Google Shape;613;p86"/>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614" name="Google Shape;614;p86"/>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615" name="Google Shape;615;p86"/>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Counting Reads </a:t>
            </a:r>
            <a:endParaRPr b="1" sz="1200"/>
          </a:p>
          <a:p>
            <a:pPr indent="0" lvl="0" marL="0" rtl="0" algn="ctr">
              <a:spcBef>
                <a:spcPts val="0"/>
              </a:spcBef>
              <a:spcAft>
                <a:spcPts val="0"/>
              </a:spcAft>
              <a:buNone/>
            </a:pPr>
            <a:r>
              <a:rPr b="1" lang="en">
                <a:solidFill>
                  <a:schemeClr val="accent2"/>
                </a:solidFill>
              </a:rPr>
              <a:t>featureCounts</a:t>
            </a:r>
            <a:endParaRPr sz="1200"/>
          </a:p>
        </p:txBody>
      </p:sp>
      <p:sp>
        <p:nvSpPr>
          <p:cNvPr id="616" name="Google Shape;616;p86"/>
          <p:cNvSpPr/>
          <p:nvPr/>
        </p:nvSpPr>
        <p:spPr>
          <a:xfrm>
            <a:off x="3316325" y="2681575"/>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617" name="Google Shape;617;p86"/>
          <p:cNvSpPr/>
          <p:nvPr/>
        </p:nvSpPr>
        <p:spPr>
          <a:xfrm>
            <a:off x="5445750" y="2681575"/>
            <a:ext cx="1727700" cy="493800"/>
          </a:xfrm>
          <a:prstGeom prst="roundRect">
            <a:avLst>
              <a:gd fmla="val 16667" name="adj"/>
            </a:avLst>
          </a:prstGeom>
          <a:solidFill>
            <a:srgbClr val="F9CB9C"/>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618" name="Google Shape;618;p86"/>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19" name="Google Shape;619;p86"/>
          <p:cNvSpPr/>
          <p:nvPr/>
        </p:nvSpPr>
        <p:spPr>
          <a:xfrm>
            <a:off x="3316325" y="7764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620" name="Google Shape;620;p86"/>
          <p:cNvSpPr/>
          <p:nvPr/>
        </p:nvSpPr>
        <p:spPr>
          <a:xfrm>
            <a:off x="3316325" y="1403288"/>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621" name="Google Shape;621;p86"/>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22" name="Google Shape;622;p86"/>
          <p:cNvSpPr/>
          <p:nvPr/>
        </p:nvSpPr>
        <p:spPr>
          <a:xfrm flipH="1">
            <a:off x="2835875" y="282310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86"/>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624" name="Google Shape;624;p86"/>
          <p:cNvPicPr preferRelativeResize="0"/>
          <p:nvPr/>
        </p:nvPicPr>
        <p:blipFill>
          <a:blip r:embed="rId3">
            <a:alphaModFix/>
          </a:blip>
          <a:stretch>
            <a:fillRect/>
          </a:stretch>
        </p:blipFill>
        <p:spPr>
          <a:xfrm>
            <a:off x="3043175" y="1075675"/>
            <a:ext cx="615600" cy="615600"/>
          </a:xfrm>
          <a:prstGeom prst="rect">
            <a:avLst/>
          </a:prstGeom>
          <a:noFill/>
          <a:ln>
            <a:noFill/>
          </a:ln>
        </p:spPr>
      </p:pic>
      <p:pic>
        <p:nvPicPr>
          <p:cNvPr id="625" name="Google Shape;625;p86"/>
          <p:cNvPicPr preferRelativeResize="0"/>
          <p:nvPr/>
        </p:nvPicPr>
        <p:blipFill>
          <a:blip r:embed="rId3">
            <a:alphaModFix/>
          </a:blip>
          <a:stretch>
            <a:fillRect/>
          </a:stretch>
        </p:blipFill>
        <p:spPr>
          <a:xfrm>
            <a:off x="3043175" y="1744313"/>
            <a:ext cx="615600" cy="615600"/>
          </a:xfrm>
          <a:prstGeom prst="rect">
            <a:avLst/>
          </a:prstGeom>
          <a:noFill/>
          <a:ln>
            <a:noFill/>
          </a:ln>
        </p:spPr>
      </p:pic>
      <p:pic>
        <p:nvPicPr>
          <p:cNvPr id="626" name="Google Shape;626;p86"/>
          <p:cNvPicPr preferRelativeResize="0"/>
          <p:nvPr/>
        </p:nvPicPr>
        <p:blipFill>
          <a:blip r:embed="rId3">
            <a:alphaModFix/>
          </a:blip>
          <a:stretch>
            <a:fillRect/>
          </a:stretch>
        </p:blipFill>
        <p:spPr>
          <a:xfrm>
            <a:off x="5233625" y="1744313"/>
            <a:ext cx="615600" cy="615600"/>
          </a:xfrm>
          <a:prstGeom prst="rect">
            <a:avLst/>
          </a:prstGeom>
          <a:noFill/>
          <a:ln>
            <a:noFill/>
          </a:ln>
        </p:spPr>
      </p:pic>
      <p:pic>
        <p:nvPicPr>
          <p:cNvPr id="627" name="Google Shape;627;p86"/>
          <p:cNvPicPr preferRelativeResize="0"/>
          <p:nvPr/>
        </p:nvPicPr>
        <p:blipFill>
          <a:blip r:embed="rId3">
            <a:alphaModFix/>
          </a:blip>
          <a:stretch>
            <a:fillRect/>
          </a:stretch>
        </p:blipFill>
        <p:spPr>
          <a:xfrm>
            <a:off x="3043175" y="2361688"/>
            <a:ext cx="615600" cy="615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7"/>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Redo QC to ensure satisfactory quality</a:t>
            </a:r>
            <a:endParaRPr/>
          </a:p>
        </p:txBody>
      </p:sp>
      <p:sp>
        <p:nvSpPr>
          <p:cNvPr id="633" name="Google Shape;633;p87"/>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Run FastQC.</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Is the</a:t>
            </a:r>
            <a:r>
              <a:rPr lang="en"/>
              <a:t> adapter content gone?</a:t>
            </a:r>
            <a:endParaRPr/>
          </a:p>
          <a:p>
            <a:pPr indent="0" lvl="0" marL="457200" rtl="0" algn="l">
              <a:spcBef>
                <a:spcPts val="8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8"/>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639" name="Google Shape;639;p88"/>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640" name="Google Shape;640;p88"/>
          <p:cNvSpPr/>
          <p:nvPr/>
        </p:nvSpPr>
        <p:spPr>
          <a:xfrm flipH="1">
            <a:off x="2835875" y="103415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8"/>
          <p:cNvSpPr txBox="1"/>
          <p:nvPr/>
        </p:nvSpPr>
        <p:spPr>
          <a:xfrm>
            <a:off x="54700" y="313133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642" name="Google Shape;642;p88"/>
          <p:cNvSpPr/>
          <p:nvPr/>
        </p:nvSpPr>
        <p:spPr>
          <a:xfrm>
            <a:off x="3316325" y="20301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643" name="Google Shape;643;p88"/>
          <p:cNvSpPr/>
          <p:nvPr/>
        </p:nvSpPr>
        <p:spPr>
          <a:xfrm>
            <a:off x="5445750" y="2030150"/>
            <a:ext cx="1727700" cy="4938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644" name="Google Shape;644;p88"/>
          <p:cNvSpPr/>
          <p:nvPr/>
        </p:nvSpPr>
        <p:spPr>
          <a:xfrm>
            <a:off x="3316325" y="3283863"/>
            <a:ext cx="1993500" cy="493800"/>
          </a:xfrm>
          <a:prstGeom prst="roundRect">
            <a:avLst>
              <a:gd fmla="val 16667" name="adj"/>
            </a:avLst>
          </a:prstGeom>
          <a:solidFill>
            <a:srgbClr val="F9CB9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645" name="Google Shape;645;p88"/>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646" name="Google Shape;646;p88"/>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Counting Reads </a:t>
            </a:r>
            <a:endParaRPr b="1" sz="1200"/>
          </a:p>
          <a:p>
            <a:pPr indent="0" lvl="0" marL="0" rtl="0" algn="ctr">
              <a:spcBef>
                <a:spcPts val="0"/>
              </a:spcBef>
              <a:spcAft>
                <a:spcPts val="0"/>
              </a:spcAft>
              <a:buNone/>
            </a:pPr>
            <a:r>
              <a:rPr b="1" lang="en">
                <a:solidFill>
                  <a:schemeClr val="accent2"/>
                </a:solidFill>
              </a:rPr>
              <a:t>featureCounts</a:t>
            </a:r>
            <a:endParaRPr sz="1200"/>
          </a:p>
        </p:txBody>
      </p:sp>
      <p:sp>
        <p:nvSpPr>
          <p:cNvPr id="647" name="Google Shape;647;p88"/>
          <p:cNvSpPr/>
          <p:nvPr/>
        </p:nvSpPr>
        <p:spPr>
          <a:xfrm>
            <a:off x="3316325" y="2681575"/>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648" name="Google Shape;648;p88"/>
          <p:cNvSpPr/>
          <p:nvPr/>
        </p:nvSpPr>
        <p:spPr>
          <a:xfrm>
            <a:off x="5445750" y="2681575"/>
            <a:ext cx="1727700" cy="4938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a:t>
            </a:r>
            <a:endParaRPr b="1">
              <a:solidFill>
                <a:schemeClr val="accent2"/>
              </a:solidFill>
            </a:endParaRPr>
          </a:p>
        </p:txBody>
      </p:sp>
      <p:sp>
        <p:nvSpPr>
          <p:cNvPr id="649" name="Google Shape;649;p88"/>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650" name="Google Shape;650;p88"/>
          <p:cNvSpPr/>
          <p:nvPr/>
        </p:nvSpPr>
        <p:spPr>
          <a:xfrm>
            <a:off x="3316325" y="7764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651" name="Google Shape;651;p88"/>
          <p:cNvSpPr/>
          <p:nvPr/>
        </p:nvSpPr>
        <p:spPr>
          <a:xfrm>
            <a:off x="3316325" y="1403288"/>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652" name="Google Shape;652;p88"/>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653" name="Google Shape;653;p88"/>
          <p:cNvSpPr/>
          <p:nvPr/>
        </p:nvSpPr>
        <p:spPr>
          <a:xfrm flipH="1">
            <a:off x="2835875" y="282310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4" name="Google Shape;654;p88"/>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655" name="Google Shape;655;p88"/>
          <p:cNvPicPr preferRelativeResize="0"/>
          <p:nvPr/>
        </p:nvPicPr>
        <p:blipFill>
          <a:blip r:embed="rId3">
            <a:alphaModFix/>
          </a:blip>
          <a:stretch>
            <a:fillRect/>
          </a:stretch>
        </p:blipFill>
        <p:spPr>
          <a:xfrm>
            <a:off x="3043175" y="1075675"/>
            <a:ext cx="615600" cy="615600"/>
          </a:xfrm>
          <a:prstGeom prst="rect">
            <a:avLst/>
          </a:prstGeom>
          <a:noFill/>
          <a:ln>
            <a:noFill/>
          </a:ln>
        </p:spPr>
      </p:pic>
      <p:pic>
        <p:nvPicPr>
          <p:cNvPr id="656" name="Google Shape;656;p88"/>
          <p:cNvPicPr preferRelativeResize="0"/>
          <p:nvPr/>
        </p:nvPicPr>
        <p:blipFill>
          <a:blip r:embed="rId3">
            <a:alphaModFix/>
          </a:blip>
          <a:stretch>
            <a:fillRect/>
          </a:stretch>
        </p:blipFill>
        <p:spPr>
          <a:xfrm>
            <a:off x="3043175" y="1744313"/>
            <a:ext cx="615600" cy="615600"/>
          </a:xfrm>
          <a:prstGeom prst="rect">
            <a:avLst/>
          </a:prstGeom>
          <a:noFill/>
          <a:ln>
            <a:noFill/>
          </a:ln>
        </p:spPr>
      </p:pic>
      <p:pic>
        <p:nvPicPr>
          <p:cNvPr id="657" name="Google Shape;657;p88"/>
          <p:cNvPicPr preferRelativeResize="0"/>
          <p:nvPr/>
        </p:nvPicPr>
        <p:blipFill>
          <a:blip r:embed="rId3">
            <a:alphaModFix/>
          </a:blip>
          <a:stretch>
            <a:fillRect/>
          </a:stretch>
        </p:blipFill>
        <p:spPr>
          <a:xfrm>
            <a:off x="5233625" y="1744313"/>
            <a:ext cx="615600" cy="615600"/>
          </a:xfrm>
          <a:prstGeom prst="rect">
            <a:avLst/>
          </a:prstGeom>
          <a:noFill/>
          <a:ln>
            <a:noFill/>
          </a:ln>
        </p:spPr>
      </p:pic>
      <p:pic>
        <p:nvPicPr>
          <p:cNvPr id="658" name="Google Shape;658;p88"/>
          <p:cNvPicPr preferRelativeResize="0"/>
          <p:nvPr/>
        </p:nvPicPr>
        <p:blipFill>
          <a:blip r:embed="rId3">
            <a:alphaModFix/>
          </a:blip>
          <a:stretch>
            <a:fillRect/>
          </a:stretch>
        </p:blipFill>
        <p:spPr>
          <a:xfrm>
            <a:off x="3043175" y="2361688"/>
            <a:ext cx="615600" cy="615600"/>
          </a:xfrm>
          <a:prstGeom prst="rect">
            <a:avLst/>
          </a:prstGeom>
          <a:noFill/>
          <a:ln>
            <a:noFill/>
          </a:ln>
        </p:spPr>
      </p:pic>
      <p:pic>
        <p:nvPicPr>
          <p:cNvPr id="659" name="Google Shape;659;p88"/>
          <p:cNvPicPr preferRelativeResize="0"/>
          <p:nvPr/>
        </p:nvPicPr>
        <p:blipFill>
          <a:blip r:embed="rId3">
            <a:alphaModFix/>
          </a:blip>
          <a:stretch>
            <a:fillRect/>
          </a:stretch>
        </p:blipFill>
        <p:spPr>
          <a:xfrm>
            <a:off x="5309825" y="2355313"/>
            <a:ext cx="615600" cy="615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9"/>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a:t>
            </a:r>
            <a:endParaRPr/>
          </a:p>
        </p:txBody>
      </p:sp>
      <p:sp>
        <p:nvSpPr>
          <p:cNvPr id="665" name="Google Shape;665;p89"/>
          <p:cNvSpPr txBox="1"/>
          <p:nvPr>
            <p:ph idx="1" type="body"/>
          </p:nvPr>
        </p:nvSpPr>
        <p:spPr>
          <a:xfrm>
            <a:off x="670600" y="1061876"/>
            <a:ext cx="7886700" cy="38034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Aligning reads to regions of reference DNA</a:t>
            </a:r>
            <a:r>
              <a:rPr lang="en"/>
              <a:t>.</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Assumption: After cleaning, reads from real sample only.</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Strategies for assembly:</a:t>
            </a:r>
            <a:endParaRPr/>
          </a:p>
          <a:p>
            <a:pPr indent="-317500" lvl="1" marL="914400" rtl="0" algn="l">
              <a:spcBef>
                <a:spcPts val="0"/>
              </a:spcBef>
              <a:spcAft>
                <a:spcPts val="0"/>
              </a:spcAft>
              <a:buSzPts val="1400"/>
              <a:buChar char="○"/>
            </a:pPr>
            <a:r>
              <a:rPr lang="en"/>
              <a:t>Reference genome </a:t>
            </a:r>
            <a:endParaRPr/>
          </a:p>
          <a:p>
            <a:pPr indent="-317500" lvl="1" marL="914400" rtl="0" algn="l">
              <a:spcBef>
                <a:spcPts val="0"/>
              </a:spcBef>
              <a:spcAft>
                <a:spcPts val="0"/>
              </a:spcAft>
              <a:buSzPts val="1400"/>
              <a:buChar char="○"/>
            </a:pPr>
            <a:r>
              <a:rPr lang="en"/>
              <a:t>De novo assembly</a:t>
            </a:r>
            <a:endParaRPr/>
          </a:p>
          <a:p>
            <a:pPr indent="0" lvl="0" marL="457200" rtl="0" algn="l">
              <a:spcBef>
                <a:spcPts val="800"/>
              </a:spcBef>
              <a:spcAft>
                <a:spcPts val="0"/>
              </a:spcAft>
              <a:buNone/>
            </a:pPr>
            <a:r>
              <a:t/>
            </a:r>
            <a:endParaRPr/>
          </a:p>
          <a:p>
            <a:pPr indent="0" lvl="0" marL="457200" rtl="0" algn="l">
              <a:spcBef>
                <a:spcPts val="800"/>
              </a:spcBef>
              <a:spcAft>
                <a:spcPts val="0"/>
              </a:spcAft>
              <a:buNone/>
            </a:pPr>
            <a:r>
              <a:t/>
            </a:r>
            <a:endParaRPr/>
          </a:p>
        </p:txBody>
      </p:sp>
      <p:sp>
        <p:nvSpPr>
          <p:cNvPr id="666" name="Google Shape;666;p89"/>
          <p:cNvSpPr txBox="1"/>
          <p:nvPr/>
        </p:nvSpPr>
        <p:spPr>
          <a:xfrm>
            <a:off x="2831425" y="3677900"/>
            <a:ext cx="6180000" cy="90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latin typeface="Helvetica Neue"/>
                <a:ea typeface="Helvetica Neue"/>
                <a:cs typeface="Helvetica Neue"/>
                <a:sym typeface="Helvetica Neue"/>
              </a:rPr>
              <a:t>Tools: STAR, HISAT2, TopHat2</a:t>
            </a:r>
            <a:r>
              <a:rPr b="1" lang="en" sz="2600">
                <a:solidFill>
                  <a:schemeClr val="accent2"/>
                </a:solidFill>
                <a:latin typeface="Helvetica Neue"/>
                <a:ea typeface="Helvetica Neue"/>
                <a:cs typeface="Helvetica Neue"/>
                <a:sym typeface="Helvetica Neue"/>
              </a:rPr>
              <a:t>, bowtie2, salmon, kallisto</a:t>
            </a:r>
            <a:endParaRPr b="1" sz="2600">
              <a:solidFill>
                <a:schemeClr val="accent2"/>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 to genome : challenges</a:t>
            </a:r>
            <a:endParaRPr/>
          </a:p>
        </p:txBody>
      </p:sp>
      <p:sp>
        <p:nvSpPr>
          <p:cNvPr id="672" name="Google Shape;672;p90"/>
          <p:cNvSpPr txBox="1"/>
          <p:nvPr>
            <p:ph idx="1" type="body"/>
          </p:nvPr>
        </p:nvSpPr>
        <p:spPr>
          <a:xfrm>
            <a:off x="83650" y="729225"/>
            <a:ext cx="45645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Reads from junctions: one part of it maps to one exon and the other half maps to the other exon</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Reference sequences can be very long (~3 billion bp for humans).</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Order of 100 million reads to be mapped.</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Need to account for splicing.</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Allow for PCR artifacts/sequencing errors.</a:t>
            </a:r>
            <a:endParaRPr>
              <a:solidFill>
                <a:schemeClr val="accent2"/>
              </a:solidFill>
              <a:latin typeface="Arial"/>
              <a:ea typeface="Arial"/>
              <a:cs typeface="Arial"/>
              <a:sym typeface="Arial"/>
            </a:endParaRPr>
          </a:p>
        </p:txBody>
      </p:sp>
      <p:pic>
        <p:nvPicPr>
          <p:cNvPr id="673" name="Google Shape;673;p90"/>
          <p:cNvPicPr preferRelativeResize="0"/>
          <p:nvPr/>
        </p:nvPicPr>
        <p:blipFill>
          <a:blip r:embed="rId3">
            <a:alphaModFix/>
          </a:blip>
          <a:stretch>
            <a:fillRect/>
          </a:stretch>
        </p:blipFill>
        <p:spPr>
          <a:xfrm>
            <a:off x="4648207" y="736800"/>
            <a:ext cx="4379977" cy="398586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1"/>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STAR tool</a:t>
            </a:r>
            <a:endParaRPr/>
          </a:p>
        </p:txBody>
      </p:sp>
      <p:sp>
        <p:nvSpPr>
          <p:cNvPr id="679" name="Google Shape;679;p91"/>
          <p:cNvSpPr txBox="1"/>
          <p:nvPr>
            <p:ph idx="1" type="body"/>
          </p:nvPr>
        </p:nvSpPr>
        <p:spPr>
          <a:xfrm>
            <a:off x="670600" y="1061876"/>
            <a:ext cx="7886700" cy="380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 sz="2800">
                <a:latin typeface="Arial"/>
                <a:ea typeface="Arial"/>
                <a:cs typeface="Arial"/>
                <a:sym typeface="Arial"/>
              </a:rPr>
              <a:t>STAR is popular for RNA-Seq data because it</a:t>
            </a:r>
            <a:endParaRPr sz="2800">
              <a:latin typeface="Arial"/>
              <a:ea typeface="Arial"/>
              <a:cs typeface="Arial"/>
              <a:sym typeface="Arial"/>
            </a:endParaRPr>
          </a:p>
          <a:p>
            <a:pPr indent="-355600" lvl="0" marL="457200" rtl="0" algn="l">
              <a:spcBef>
                <a:spcPts val="500"/>
              </a:spcBef>
              <a:spcAft>
                <a:spcPts val="0"/>
              </a:spcAft>
              <a:buSzPts val="2000"/>
              <a:buChar char="•"/>
            </a:pPr>
            <a:r>
              <a:rPr lang="en" sz="2000">
                <a:latin typeface="Arial"/>
                <a:ea typeface="Arial"/>
                <a:cs typeface="Arial"/>
                <a:sym typeface="Arial"/>
              </a:rPr>
              <a:t>does unbiased de novo detection of canonical junctions</a:t>
            </a:r>
            <a:endParaRPr sz="2000">
              <a:latin typeface="Arial"/>
              <a:ea typeface="Arial"/>
              <a:cs typeface="Arial"/>
              <a:sym typeface="Arial"/>
            </a:endParaRPr>
          </a:p>
          <a:p>
            <a:pPr indent="-355600" lvl="0" marL="457200" rtl="0" algn="l">
              <a:spcBef>
                <a:spcPts val="0"/>
              </a:spcBef>
              <a:spcAft>
                <a:spcPts val="0"/>
              </a:spcAft>
              <a:buSzPts val="2000"/>
              <a:buChar char="•"/>
            </a:pPr>
            <a:r>
              <a:rPr lang="en" sz="2000">
                <a:latin typeface="Arial"/>
                <a:ea typeface="Arial"/>
                <a:cs typeface="Arial"/>
                <a:sym typeface="Arial"/>
              </a:rPr>
              <a:t>can discover non-canonical splices</a:t>
            </a:r>
            <a:endParaRPr sz="2000">
              <a:latin typeface="Arial"/>
              <a:ea typeface="Arial"/>
              <a:cs typeface="Arial"/>
              <a:sym typeface="Arial"/>
            </a:endParaRPr>
          </a:p>
          <a:p>
            <a:pPr indent="-355600" lvl="0" marL="457200" rtl="0" algn="l">
              <a:spcBef>
                <a:spcPts val="0"/>
              </a:spcBef>
              <a:spcAft>
                <a:spcPts val="0"/>
              </a:spcAft>
              <a:buSzPts val="2000"/>
              <a:buChar char="•"/>
            </a:pPr>
            <a:r>
              <a:rPr lang="en" sz="2000">
                <a:latin typeface="Arial"/>
                <a:ea typeface="Arial"/>
                <a:cs typeface="Arial"/>
                <a:sym typeface="Arial"/>
              </a:rPr>
              <a:t>can discover chimeric (fusion) transcripts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2"/>
          <p:cNvSpPr txBox="1"/>
          <p:nvPr>
            <p:ph type="title"/>
          </p:nvPr>
        </p:nvSpPr>
        <p:spPr>
          <a:xfrm>
            <a:off x="118872" y="0"/>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Alignment/Mapping: How does STAR work?</a:t>
            </a:r>
            <a:endParaRPr/>
          </a:p>
        </p:txBody>
      </p:sp>
      <p:pic>
        <p:nvPicPr>
          <p:cNvPr id="685" name="Google Shape;685;p92"/>
          <p:cNvPicPr preferRelativeResize="0"/>
          <p:nvPr/>
        </p:nvPicPr>
        <p:blipFill>
          <a:blip r:embed="rId3">
            <a:alphaModFix/>
          </a:blip>
          <a:stretch>
            <a:fillRect/>
          </a:stretch>
        </p:blipFill>
        <p:spPr>
          <a:xfrm>
            <a:off x="278900" y="1336600"/>
            <a:ext cx="3886201" cy="2957085"/>
          </a:xfrm>
          <a:prstGeom prst="rect">
            <a:avLst/>
          </a:prstGeom>
          <a:noFill/>
          <a:ln>
            <a:noFill/>
          </a:ln>
        </p:spPr>
      </p:pic>
      <p:sp>
        <p:nvSpPr>
          <p:cNvPr id="686" name="Google Shape;686;p92"/>
          <p:cNvSpPr txBox="1"/>
          <p:nvPr/>
        </p:nvSpPr>
        <p:spPr>
          <a:xfrm>
            <a:off x="0" y="4743300"/>
            <a:ext cx="627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a:t>
            </a:r>
            <a:r>
              <a:rPr lang="en" sz="1200">
                <a:solidFill>
                  <a:srgbClr val="666666"/>
                </a:solidFill>
              </a:rPr>
              <a:t>: STAR's seed search (Figure 1 from Dobin et al. 2013)</a:t>
            </a:r>
            <a:endParaRPr sz="1200">
              <a:solidFill>
                <a:srgbClr val="666666"/>
              </a:solidFill>
            </a:endParaRPr>
          </a:p>
        </p:txBody>
      </p:sp>
      <p:sp>
        <p:nvSpPr>
          <p:cNvPr id="687" name="Google Shape;687;p92"/>
          <p:cNvSpPr txBox="1"/>
          <p:nvPr/>
        </p:nvSpPr>
        <p:spPr>
          <a:xfrm>
            <a:off x="195075" y="6063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1: </a:t>
            </a:r>
            <a:r>
              <a:rPr lang="en" sz="2000"/>
              <a:t>Seed search</a:t>
            </a:r>
            <a:endParaRPr sz="2000"/>
          </a:p>
        </p:txBody>
      </p:sp>
      <p:sp>
        <p:nvSpPr>
          <p:cNvPr id="688" name="Google Shape;688;p92"/>
          <p:cNvSpPr txBox="1"/>
          <p:nvPr/>
        </p:nvSpPr>
        <p:spPr>
          <a:xfrm>
            <a:off x="4904850" y="606350"/>
            <a:ext cx="357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2: S</a:t>
            </a:r>
            <a:r>
              <a:rPr lang="en" sz="2000"/>
              <a:t>titching and scoring</a:t>
            </a:r>
            <a:endParaRPr sz="2000"/>
          </a:p>
        </p:txBody>
      </p:sp>
      <p:pic>
        <p:nvPicPr>
          <p:cNvPr id="689" name="Google Shape;689;p92"/>
          <p:cNvPicPr preferRelativeResize="0"/>
          <p:nvPr/>
        </p:nvPicPr>
        <p:blipFill>
          <a:blip r:embed="rId4">
            <a:alphaModFix/>
          </a:blip>
          <a:stretch>
            <a:fillRect/>
          </a:stretch>
        </p:blipFill>
        <p:spPr>
          <a:xfrm>
            <a:off x="4904846" y="1260400"/>
            <a:ext cx="4123945" cy="2755260"/>
          </a:xfrm>
          <a:prstGeom prst="rect">
            <a:avLst/>
          </a:prstGeom>
          <a:noFill/>
          <a:ln>
            <a:noFill/>
          </a:ln>
        </p:spPr>
      </p:pic>
      <p:sp>
        <p:nvSpPr>
          <p:cNvPr id="690" name="Google Shape;690;p92"/>
          <p:cNvSpPr txBox="1"/>
          <p:nvPr/>
        </p:nvSpPr>
        <p:spPr>
          <a:xfrm>
            <a:off x="5196750" y="4635600"/>
            <a:ext cx="3886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MMP = </a:t>
            </a:r>
            <a:r>
              <a:rPr lang="en" sz="1900">
                <a:solidFill>
                  <a:srgbClr val="212529"/>
                </a:solidFill>
                <a:highlight>
                  <a:srgbClr val="FFFFFF"/>
                </a:highlight>
              </a:rPr>
              <a:t>Maximum Mappable Prefix</a:t>
            </a:r>
            <a:endParaRPr sz="19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3"/>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Inputs needed</a:t>
            </a:r>
            <a:endParaRPr/>
          </a:p>
        </p:txBody>
      </p:sp>
      <p:sp>
        <p:nvSpPr>
          <p:cNvPr id="696" name="Google Shape;696;p93"/>
          <p:cNvSpPr txBox="1"/>
          <p:nvPr>
            <p:ph idx="1" type="body"/>
          </p:nvPr>
        </p:nvSpPr>
        <p:spPr>
          <a:xfrm>
            <a:off x="118875" y="797425"/>
            <a:ext cx="9025200" cy="38034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lang="en" sz="1800">
                <a:latin typeface="Arial"/>
                <a:ea typeface="Arial"/>
                <a:cs typeface="Arial"/>
                <a:sym typeface="Arial"/>
              </a:rPr>
              <a:t>Reads to align.</a:t>
            </a:r>
            <a:endParaRPr sz="1800">
              <a:latin typeface="Arial"/>
              <a:ea typeface="Arial"/>
              <a:cs typeface="Arial"/>
              <a:sym typeface="Arial"/>
            </a:endParaRPr>
          </a:p>
          <a:p>
            <a:pPr indent="-342900" lvl="1" marL="1371600" rtl="0" algn="l">
              <a:spcBef>
                <a:spcPts val="0"/>
              </a:spcBef>
              <a:spcAft>
                <a:spcPts val="0"/>
              </a:spcAft>
              <a:buSzPts val="1800"/>
              <a:buChar char="○"/>
            </a:pPr>
            <a:r>
              <a:rPr lang="en">
                <a:latin typeface="Arial"/>
                <a:ea typeface="Arial"/>
                <a:cs typeface="Arial"/>
                <a:sym typeface="Arial"/>
              </a:rPr>
              <a:t>FASTQ file after cleaning (trimming adapters).</a:t>
            </a:r>
            <a:endParaRPr>
              <a:latin typeface="Arial"/>
              <a:ea typeface="Arial"/>
              <a:cs typeface="Arial"/>
              <a:sym typeface="Arial"/>
            </a:endParaRPr>
          </a:p>
          <a:p>
            <a:pPr indent="0" lvl="0" marL="0" rtl="0" algn="l">
              <a:spcBef>
                <a:spcPts val="800"/>
              </a:spcBef>
              <a:spcAft>
                <a:spcPts val="0"/>
              </a:spcAft>
              <a:buNone/>
            </a:pPr>
            <a:r>
              <a:t/>
            </a:r>
            <a:endParaRPr sz="1800">
              <a:latin typeface="Arial"/>
              <a:ea typeface="Arial"/>
              <a:cs typeface="Arial"/>
              <a:sym typeface="Arial"/>
            </a:endParaRPr>
          </a:p>
          <a:p>
            <a:pPr indent="-342900" lvl="0" marL="457200" rtl="0" algn="l">
              <a:spcBef>
                <a:spcPts val="800"/>
              </a:spcBef>
              <a:spcAft>
                <a:spcPts val="0"/>
              </a:spcAft>
              <a:buSzPts val="1800"/>
              <a:buChar char="●"/>
            </a:pPr>
            <a:r>
              <a:rPr lang="en" sz="1800">
                <a:latin typeface="Arial"/>
                <a:ea typeface="Arial"/>
                <a:cs typeface="Arial"/>
                <a:sym typeface="Arial"/>
              </a:rPr>
              <a:t>Reference sequence to align to.</a:t>
            </a:r>
            <a:endParaRPr sz="1800">
              <a:latin typeface="Arial"/>
              <a:ea typeface="Arial"/>
              <a:cs typeface="Arial"/>
              <a:sym typeface="Arial"/>
            </a:endParaRPr>
          </a:p>
          <a:p>
            <a:pPr indent="-342900" lvl="1" marL="1371600" rtl="0" algn="l">
              <a:spcBef>
                <a:spcPts val="0"/>
              </a:spcBef>
              <a:spcAft>
                <a:spcPts val="0"/>
              </a:spcAft>
              <a:buSzPts val="1800"/>
              <a:buChar char="○"/>
            </a:pPr>
            <a:r>
              <a:rPr lang="en">
                <a:latin typeface="Arial"/>
                <a:ea typeface="Arial"/>
                <a:cs typeface="Arial"/>
                <a:sym typeface="Arial"/>
              </a:rPr>
              <a:t>Example – “rDNA_sequence.fasta”</a:t>
            </a:r>
            <a:endParaRPr>
              <a:latin typeface="Arial"/>
              <a:ea typeface="Arial"/>
              <a:cs typeface="Arial"/>
              <a:sym typeface="Arial"/>
            </a:endParaRPr>
          </a:p>
          <a:p>
            <a:pPr indent="-342900" lvl="1" marL="1371600" rtl="0" algn="l">
              <a:spcBef>
                <a:spcPts val="0"/>
              </a:spcBef>
              <a:spcAft>
                <a:spcPts val="0"/>
              </a:spcAft>
              <a:buSzPts val="1800"/>
              <a:buChar char="○"/>
            </a:pPr>
            <a:r>
              <a:rPr lang="en">
                <a:latin typeface="Arial"/>
                <a:ea typeface="Arial"/>
                <a:cs typeface="Arial"/>
                <a:sym typeface="Arial"/>
              </a:rPr>
              <a:t>FASTA format. Two lines per sequence. </a:t>
            </a:r>
            <a:endParaRPr>
              <a:latin typeface="Arial"/>
              <a:ea typeface="Arial"/>
              <a:cs typeface="Arial"/>
              <a:sym typeface="Arial"/>
            </a:endParaRPr>
          </a:p>
          <a:p>
            <a:pPr indent="-342900" lvl="2" marL="1828800" rtl="0" algn="l">
              <a:spcBef>
                <a:spcPts val="0"/>
              </a:spcBef>
              <a:spcAft>
                <a:spcPts val="0"/>
              </a:spcAft>
              <a:buSzPts val="1800"/>
              <a:buChar char="■"/>
            </a:pPr>
            <a:r>
              <a:rPr lang="en" sz="1800">
                <a:latin typeface="Arial"/>
                <a:ea typeface="Arial"/>
                <a:cs typeface="Arial"/>
                <a:sym typeface="Arial"/>
              </a:rPr>
              <a:t>Starting with “&gt;”, followed by sequence name/identifier.</a:t>
            </a:r>
            <a:endParaRPr sz="1800">
              <a:latin typeface="Arial"/>
              <a:ea typeface="Arial"/>
              <a:cs typeface="Arial"/>
              <a:sym typeface="Arial"/>
            </a:endParaRPr>
          </a:p>
          <a:p>
            <a:pPr indent="-342900" lvl="2" marL="1828800" rtl="0" algn="l">
              <a:spcBef>
                <a:spcPts val="0"/>
              </a:spcBef>
              <a:spcAft>
                <a:spcPts val="0"/>
              </a:spcAft>
              <a:buSzPts val="1800"/>
              <a:buChar char="■"/>
            </a:pPr>
            <a:r>
              <a:rPr lang="en" sz="1800">
                <a:latin typeface="Arial"/>
                <a:ea typeface="Arial"/>
                <a:cs typeface="Arial"/>
                <a:sym typeface="Arial"/>
              </a:rPr>
              <a:t>Sequence.</a:t>
            </a:r>
            <a:endParaRPr sz="1800">
              <a:latin typeface="Arial"/>
              <a:ea typeface="Arial"/>
              <a:cs typeface="Arial"/>
              <a:sym typeface="Arial"/>
            </a:endParaRPr>
          </a:p>
          <a:p>
            <a:pPr indent="-342900" lvl="1" marL="1371600" rtl="0" algn="l">
              <a:spcBef>
                <a:spcPts val="0"/>
              </a:spcBef>
              <a:spcAft>
                <a:spcPts val="0"/>
              </a:spcAft>
              <a:buSzPts val="1800"/>
              <a:buChar char="○"/>
            </a:pPr>
            <a:r>
              <a:rPr lang="en">
                <a:latin typeface="Arial"/>
                <a:ea typeface="Arial"/>
                <a:cs typeface="Arial"/>
                <a:sym typeface="Arial"/>
              </a:rPr>
              <a:t>File extensions: .fasta, .fa, .txt. </a:t>
            </a:r>
            <a:endParaRPr>
              <a:latin typeface="Arial"/>
              <a:ea typeface="Arial"/>
              <a:cs typeface="Arial"/>
              <a:sym typeface="Arial"/>
            </a:endParaRPr>
          </a:p>
          <a:p>
            <a:pPr indent="-342900" lvl="1" marL="1371600" rtl="0" algn="l">
              <a:spcBef>
                <a:spcPts val="0"/>
              </a:spcBef>
              <a:spcAft>
                <a:spcPts val="0"/>
              </a:spcAft>
              <a:buSzPts val="1800"/>
              <a:buChar char="○"/>
            </a:pPr>
            <a:r>
              <a:rPr lang="en">
                <a:latin typeface="Arial"/>
                <a:ea typeface="Arial"/>
                <a:cs typeface="Arial"/>
                <a:sym typeface="Arial"/>
              </a:rPr>
              <a:t>Examples of acceptable genome sequence files for STAR:</a:t>
            </a:r>
            <a:endParaRPr>
              <a:latin typeface="Arial"/>
              <a:ea typeface="Arial"/>
              <a:cs typeface="Arial"/>
              <a:sym typeface="Arial"/>
            </a:endParaRPr>
          </a:p>
          <a:p>
            <a:pPr indent="-342900" lvl="2" marL="1828800" rtl="0" algn="l">
              <a:spcBef>
                <a:spcPts val="0"/>
              </a:spcBef>
              <a:spcAft>
                <a:spcPts val="0"/>
              </a:spcAft>
              <a:buSzPts val="1800"/>
              <a:buChar char="■"/>
            </a:pPr>
            <a:r>
              <a:rPr lang="en" sz="1800">
                <a:latin typeface="Arial"/>
                <a:ea typeface="Arial"/>
                <a:cs typeface="Arial"/>
                <a:sym typeface="Arial"/>
              </a:rPr>
              <a:t>ENSEMBL: files marked with .dna.primary.assembly</a:t>
            </a:r>
            <a:endParaRPr sz="1800">
              <a:latin typeface="Arial"/>
              <a:ea typeface="Arial"/>
              <a:cs typeface="Arial"/>
              <a:sym typeface="Arial"/>
            </a:endParaRPr>
          </a:p>
          <a:p>
            <a:pPr indent="-342900" lvl="2" marL="1828800" rtl="0" algn="l">
              <a:spcBef>
                <a:spcPts val="0"/>
              </a:spcBef>
              <a:spcAft>
                <a:spcPts val="0"/>
              </a:spcAft>
              <a:buSzPts val="1800"/>
              <a:buChar char="■"/>
            </a:pPr>
            <a:r>
              <a:rPr lang="en" sz="1800">
                <a:latin typeface="Arial"/>
                <a:ea typeface="Arial"/>
                <a:cs typeface="Arial"/>
                <a:sym typeface="Arial"/>
              </a:rPr>
              <a:t>GENCODE: files marked with PRI (primary). Strongly recommended for mouse and human.</a:t>
            </a:r>
            <a:endParaRPr sz="1800">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a:t>
            </a:r>
            <a:endParaRPr/>
          </a:p>
        </p:txBody>
      </p:sp>
      <p:sp>
        <p:nvSpPr>
          <p:cNvPr id="702" name="Google Shape;702;p94"/>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latin typeface="Arial"/>
                <a:ea typeface="Arial"/>
                <a:cs typeface="Arial"/>
                <a:sym typeface="Arial"/>
              </a:rPr>
              <a:t>How is the pace?</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Too fast  - please go slower</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Just right - keep going at the same pace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Too slow - please go faster</a:t>
            </a:r>
            <a:endParaRPr>
              <a:latin typeface="Arial"/>
              <a:ea typeface="Arial"/>
              <a:cs typeface="Arial"/>
              <a:sym typeface="Arial"/>
            </a:endParaRPr>
          </a:p>
          <a:p>
            <a:pPr indent="0" lvl="0" marL="457200" rtl="0" algn="l">
              <a:spcBef>
                <a:spcPts val="8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5"/>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with STAR on Galaxy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3"/>
          <p:cNvSpPr txBox="1"/>
          <p:nvPr/>
        </p:nvSpPr>
        <p:spPr>
          <a:xfrm>
            <a:off x="515800" y="3051725"/>
            <a:ext cx="45255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rPr>
              <a:t>Session 1</a:t>
            </a:r>
            <a:endParaRPr b="1" sz="2600">
              <a:solidFill>
                <a:schemeClr val="accent2"/>
              </a:solidFill>
            </a:endParaRPr>
          </a:p>
          <a:p>
            <a:pPr indent="0" lvl="0" marL="0" rtl="0" algn="l">
              <a:lnSpc>
                <a:spcPct val="90000"/>
              </a:lnSpc>
              <a:spcBef>
                <a:spcPts val="0"/>
              </a:spcBef>
              <a:spcAft>
                <a:spcPts val="0"/>
              </a:spcAft>
              <a:buNone/>
            </a:pPr>
            <a:r>
              <a:t/>
            </a:r>
            <a:endParaRPr b="1" sz="26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Galaxy and FASTQC</a:t>
            </a:r>
            <a:endParaRPr b="1" sz="23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6"/>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Break (10 min)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p:txBody>
      </p:sp>
      <p:sp>
        <p:nvSpPr>
          <p:cNvPr id="713" name="Google Shape;713;p96"/>
          <p:cNvSpPr txBox="1"/>
          <p:nvPr/>
        </p:nvSpPr>
        <p:spPr>
          <a:xfrm>
            <a:off x="628650" y="3158200"/>
            <a:ext cx="78867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7"/>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Understanding</a:t>
            </a:r>
            <a:r>
              <a:rPr lang="en"/>
              <a:t> STAR output </a:t>
            </a:r>
            <a:endParaRPr/>
          </a:p>
        </p:txBody>
      </p:sp>
      <p:sp>
        <p:nvSpPr>
          <p:cNvPr id="719" name="Google Shape;719;p97"/>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1. Alignments in SAM format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Summary of mapping statistics</a:t>
            </a:r>
            <a:endParaRPr/>
          </a:p>
          <a:p>
            <a:pPr indent="-317500" lvl="0" marL="914400" rtl="0" algn="l">
              <a:spcBef>
                <a:spcPts val="800"/>
              </a:spcBef>
              <a:spcAft>
                <a:spcPts val="0"/>
              </a:spcAft>
              <a:buSzPts val="1400"/>
              <a:buChar char="●"/>
            </a:pPr>
            <a:r>
              <a:rPr lang="en"/>
              <a:t>How many reads mapped?</a:t>
            </a:r>
            <a:endParaRPr/>
          </a:p>
          <a:p>
            <a:pPr indent="-317500" lvl="0" marL="914400" rtl="0" algn="l">
              <a:spcBef>
                <a:spcPts val="0"/>
              </a:spcBef>
              <a:spcAft>
                <a:spcPts val="0"/>
              </a:spcAft>
              <a:buSzPts val="1400"/>
              <a:buChar char="●"/>
            </a:pPr>
            <a:r>
              <a:rPr lang="en"/>
              <a:t>How many unmapped?</a:t>
            </a:r>
            <a:endParaRPr/>
          </a:p>
          <a:p>
            <a:pPr indent="-317500" lvl="0" marL="914400" rtl="0" algn="l">
              <a:spcBef>
                <a:spcPts val="0"/>
              </a:spcBef>
              <a:spcAft>
                <a:spcPts val="0"/>
              </a:spcAft>
              <a:buSzPts val="1400"/>
              <a:buChar char="●"/>
            </a:pPr>
            <a:r>
              <a:rPr lang="en"/>
              <a:t>...</a:t>
            </a:r>
            <a:endParaRPr/>
          </a:p>
          <a:p>
            <a:pPr indent="0" lvl="0" marL="0" rtl="0" algn="l">
              <a:spcBef>
                <a:spcPts val="80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8"/>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Sequence Alignment/Map (SAM) format</a:t>
            </a:r>
            <a:endParaRPr/>
          </a:p>
        </p:txBody>
      </p:sp>
      <p:sp>
        <p:nvSpPr>
          <p:cNvPr id="725" name="Google Shape;725;p98"/>
          <p:cNvSpPr txBox="1"/>
          <p:nvPr>
            <p:ph idx="1" type="body"/>
          </p:nvPr>
        </p:nvSpPr>
        <p:spPr>
          <a:xfrm>
            <a:off x="628650" y="944501"/>
            <a:ext cx="7886700" cy="3688200"/>
          </a:xfrm>
          <a:prstGeom prst="rect">
            <a:avLst/>
          </a:prstGeom>
        </p:spPr>
        <p:txBody>
          <a:bodyPr anchorCtr="0" anchor="t" bIns="0" lIns="0" spcFirstLastPara="1" rIns="0" wrap="square" tIns="0">
            <a:normAutofit lnSpcReduction="20000"/>
          </a:bodyPr>
          <a:lstStyle/>
          <a:p>
            <a:pPr indent="-317500" lvl="0" marL="457200" rtl="0" algn="l">
              <a:spcBef>
                <a:spcPts val="800"/>
              </a:spcBef>
              <a:spcAft>
                <a:spcPts val="0"/>
              </a:spcAft>
              <a:buSzPts val="1400"/>
              <a:buChar char="●"/>
            </a:pPr>
            <a:r>
              <a:rPr lang="en"/>
              <a:t>Open with Excel.</a:t>
            </a:r>
            <a:endParaRPr/>
          </a:p>
          <a:p>
            <a:pPr indent="0" lvl="0" marL="914400" rtl="0" algn="l">
              <a:spcBef>
                <a:spcPts val="800"/>
              </a:spcBef>
              <a:spcAft>
                <a:spcPts val="0"/>
              </a:spcAft>
              <a:buNone/>
            </a:pPr>
            <a:r>
              <a:t/>
            </a:r>
            <a:endParaRPr/>
          </a:p>
          <a:p>
            <a:pPr indent="-317500" lvl="0" marL="457200" rtl="0" algn="l">
              <a:spcBef>
                <a:spcPts val="800"/>
              </a:spcBef>
              <a:spcAft>
                <a:spcPts val="0"/>
              </a:spcAft>
              <a:buSzPts val="1400"/>
              <a:buChar char="●"/>
            </a:pPr>
            <a:r>
              <a:rPr lang="en"/>
              <a:t>First few lines contain metadata about alignments.</a:t>
            </a:r>
            <a:endParaRPr/>
          </a:p>
          <a:p>
            <a:pPr indent="-317500" lvl="1" marL="1371600" rtl="0" algn="l">
              <a:spcBef>
                <a:spcPts val="0"/>
              </a:spcBef>
              <a:spcAft>
                <a:spcPts val="0"/>
              </a:spcAft>
              <a:buSzPts val="1400"/>
              <a:buChar char="○"/>
            </a:pPr>
            <a:r>
              <a:rPr lang="en"/>
              <a:t>These lines start with “@”. </a:t>
            </a:r>
            <a:endParaRPr/>
          </a:p>
          <a:p>
            <a:pPr indent="-317500" lvl="1" marL="1371600" rtl="0" algn="l">
              <a:spcBef>
                <a:spcPts val="0"/>
              </a:spcBef>
              <a:spcAft>
                <a:spcPts val="0"/>
              </a:spcAft>
              <a:buSzPts val="1400"/>
              <a:buChar char="○"/>
            </a:pPr>
            <a:r>
              <a:rPr lang="en"/>
              <a:t>Example – version of file format, sorting order of alignments, grouping, etc.</a:t>
            </a:r>
            <a:endParaRPr/>
          </a:p>
          <a:p>
            <a:pPr indent="0" lvl="0" marL="914400" rtl="0" algn="l">
              <a:spcBef>
                <a:spcPts val="800"/>
              </a:spcBef>
              <a:spcAft>
                <a:spcPts val="0"/>
              </a:spcAft>
              <a:buNone/>
            </a:pPr>
            <a:r>
              <a:t/>
            </a:r>
            <a:endParaRPr/>
          </a:p>
          <a:p>
            <a:pPr indent="-317500" lvl="0" marL="457200" rtl="0" algn="l">
              <a:spcBef>
                <a:spcPts val="800"/>
              </a:spcBef>
              <a:spcAft>
                <a:spcPts val="0"/>
              </a:spcAft>
              <a:buSzPts val="1400"/>
              <a:buChar char="●"/>
            </a:pPr>
            <a:r>
              <a:rPr lang="en"/>
              <a:t>After header, a table of alignments.</a:t>
            </a:r>
            <a:endParaRPr/>
          </a:p>
          <a:p>
            <a:pPr indent="0" lvl="0" marL="914400" rtl="0" algn="l">
              <a:spcBef>
                <a:spcPts val="800"/>
              </a:spcBef>
              <a:spcAft>
                <a:spcPts val="0"/>
              </a:spcAft>
              <a:buNone/>
            </a:pPr>
            <a:r>
              <a:t/>
            </a:r>
            <a:endParaRPr/>
          </a:p>
          <a:p>
            <a:pPr indent="-317500" lvl="0" marL="457200" rtl="0" algn="l">
              <a:spcBef>
                <a:spcPts val="800"/>
              </a:spcBef>
              <a:spcAft>
                <a:spcPts val="0"/>
              </a:spcAft>
              <a:buSzPts val="1400"/>
              <a:buChar char="●"/>
            </a:pPr>
            <a:r>
              <a:rPr lang="en"/>
              <a:t>Alignment reports often very large files.</a:t>
            </a:r>
            <a:endParaRPr/>
          </a:p>
          <a:p>
            <a:pPr indent="0" lvl="0" marL="914400" rtl="0" algn="l">
              <a:spcBef>
                <a:spcPts val="800"/>
              </a:spcBef>
              <a:spcAft>
                <a:spcPts val="0"/>
              </a:spcAft>
              <a:buNone/>
            </a:pPr>
            <a:r>
              <a:t/>
            </a:r>
            <a:endParaRPr/>
          </a:p>
          <a:p>
            <a:pPr indent="-317500" lvl="0" marL="457200" rtl="0" algn="l">
              <a:spcBef>
                <a:spcPts val="800"/>
              </a:spcBef>
              <a:spcAft>
                <a:spcPts val="0"/>
              </a:spcAft>
              <a:buSzPts val="1400"/>
              <a:buChar char="●"/>
            </a:pPr>
            <a:r>
              <a:rPr lang="en"/>
              <a:t>Binary Alignment/Map (BAM) extension used for compressed SAM files.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9"/>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SAM format </a:t>
            </a:r>
            <a:endParaRPr/>
          </a:p>
        </p:txBody>
      </p:sp>
      <p:pic>
        <p:nvPicPr>
          <p:cNvPr id="731" name="Google Shape;731;p99"/>
          <p:cNvPicPr preferRelativeResize="0"/>
          <p:nvPr/>
        </p:nvPicPr>
        <p:blipFill>
          <a:blip r:embed="rId3">
            <a:alphaModFix/>
          </a:blip>
          <a:stretch>
            <a:fillRect/>
          </a:stretch>
        </p:blipFill>
        <p:spPr>
          <a:xfrm>
            <a:off x="152400" y="736800"/>
            <a:ext cx="8839199" cy="2061621"/>
          </a:xfrm>
          <a:prstGeom prst="rect">
            <a:avLst/>
          </a:prstGeom>
          <a:noFill/>
          <a:ln>
            <a:noFill/>
          </a:ln>
        </p:spPr>
      </p:pic>
      <p:pic>
        <p:nvPicPr>
          <p:cNvPr id="732" name="Google Shape;732;p99"/>
          <p:cNvPicPr preferRelativeResize="0"/>
          <p:nvPr/>
        </p:nvPicPr>
        <p:blipFill>
          <a:blip r:embed="rId4">
            <a:alphaModFix/>
          </a:blip>
          <a:stretch>
            <a:fillRect/>
          </a:stretch>
        </p:blipFill>
        <p:spPr>
          <a:xfrm>
            <a:off x="240200" y="2677973"/>
            <a:ext cx="7545500" cy="2465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0"/>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738" name="Google Shape;738;p100"/>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739" name="Google Shape;739;p100"/>
          <p:cNvSpPr/>
          <p:nvPr/>
        </p:nvSpPr>
        <p:spPr>
          <a:xfrm flipH="1">
            <a:off x="2835875" y="103415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0"/>
          <p:cNvSpPr txBox="1"/>
          <p:nvPr/>
        </p:nvSpPr>
        <p:spPr>
          <a:xfrm>
            <a:off x="54700" y="313133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741" name="Google Shape;741;p100"/>
          <p:cNvSpPr/>
          <p:nvPr/>
        </p:nvSpPr>
        <p:spPr>
          <a:xfrm>
            <a:off x="3316325" y="20301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742" name="Google Shape;742;p100"/>
          <p:cNvSpPr/>
          <p:nvPr/>
        </p:nvSpPr>
        <p:spPr>
          <a:xfrm>
            <a:off x="5445750" y="2030150"/>
            <a:ext cx="1727700" cy="4938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743" name="Google Shape;743;p100"/>
          <p:cNvSpPr/>
          <p:nvPr/>
        </p:nvSpPr>
        <p:spPr>
          <a:xfrm>
            <a:off x="3316325" y="3283863"/>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744" name="Google Shape;744;p100"/>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745" name="Google Shape;745;p100"/>
          <p:cNvSpPr/>
          <p:nvPr/>
        </p:nvSpPr>
        <p:spPr>
          <a:xfrm>
            <a:off x="3316325" y="3886175"/>
            <a:ext cx="1993500" cy="493800"/>
          </a:xfrm>
          <a:prstGeom prst="roundRect">
            <a:avLst>
              <a:gd fmla="val 16667" name="adj"/>
            </a:avLst>
          </a:prstGeom>
          <a:solidFill>
            <a:srgbClr val="F9CB9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Counting Reads </a:t>
            </a:r>
            <a:endParaRPr b="1" sz="1200"/>
          </a:p>
          <a:p>
            <a:pPr indent="0" lvl="0" marL="0" rtl="0" algn="ctr">
              <a:spcBef>
                <a:spcPts val="0"/>
              </a:spcBef>
              <a:spcAft>
                <a:spcPts val="0"/>
              </a:spcAft>
              <a:buNone/>
            </a:pPr>
            <a:r>
              <a:rPr b="1" lang="en">
                <a:solidFill>
                  <a:schemeClr val="accent2"/>
                </a:solidFill>
              </a:rPr>
              <a:t>featureCounts</a:t>
            </a:r>
            <a:endParaRPr sz="1200"/>
          </a:p>
        </p:txBody>
      </p:sp>
      <p:sp>
        <p:nvSpPr>
          <p:cNvPr id="746" name="Google Shape;746;p100"/>
          <p:cNvSpPr/>
          <p:nvPr/>
        </p:nvSpPr>
        <p:spPr>
          <a:xfrm>
            <a:off x="3316325" y="2681575"/>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747" name="Google Shape;747;p100"/>
          <p:cNvSpPr/>
          <p:nvPr/>
        </p:nvSpPr>
        <p:spPr>
          <a:xfrm>
            <a:off x="5445750" y="2681575"/>
            <a:ext cx="1727700" cy="4938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a:t>
            </a:r>
            <a:endParaRPr b="1">
              <a:solidFill>
                <a:schemeClr val="accent2"/>
              </a:solidFill>
            </a:endParaRPr>
          </a:p>
        </p:txBody>
      </p:sp>
      <p:sp>
        <p:nvSpPr>
          <p:cNvPr id="748" name="Google Shape;748;p100"/>
          <p:cNvSpPr/>
          <p:nvPr/>
        </p:nvSpPr>
        <p:spPr>
          <a:xfrm>
            <a:off x="5445750" y="3283875"/>
            <a:ext cx="1727700" cy="4938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749" name="Google Shape;749;p100"/>
          <p:cNvSpPr/>
          <p:nvPr/>
        </p:nvSpPr>
        <p:spPr>
          <a:xfrm>
            <a:off x="3316325" y="7764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750" name="Google Shape;750;p100"/>
          <p:cNvSpPr/>
          <p:nvPr/>
        </p:nvSpPr>
        <p:spPr>
          <a:xfrm>
            <a:off x="3316325" y="1403288"/>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751" name="Google Shape;751;p100"/>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752" name="Google Shape;752;p100"/>
          <p:cNvSpPr/>
          <p:nvPr/>
        </p:nvSpPr>
        <p:spPr>
          <a:xfrm flipH="1">
            <a:off x="2835875" y="282310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100"/>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754" name="Google Shape;754;p100"/>
          <p:cNvPicPr preferRelativeResize="0"/>
          <p:nvPr/>
        </p:nvPicPr>
        <p:blipFill>
          <a:blip r:embed="rId3">
            <a:alphaModFix/>
          </a:blip>
          <a:stretch>
            <a:fillRect/>
          </a:stretch>
        </p:blipFill>
        <p:spPr>
          <a:xfrm>
            <a:off x="3043175" y="1075675"/>
            <a:ext cx="615600" cy="615600"/>
          </a:xfrm>
          <a:prstGeom prst="rect">
            <a:avLst/>
          </a:prstGeom>
          <a:noFill/>
          <a:ln>
            <a:noFill/>
          </a:ln>
        </p:spPr>
      </p:pic>
      <p:pic>
        <p:nvPicPr>
          <p:cNvPr id="755" name="Google Shape;755;p100"/>
          <p:cNvPicPr preferRelativeResize="0"/>
          <p:nvPr/>
        </p:nvPicPr>
        <p:blipFill>
          <a:blip r:embed="rId3">
            <a:alphaModFix/>
          </a:blip>
          <a:stretch>
            <a:fillRect/>
          </a:stretch>
        </p:blipFill>
        <p:spPr>
          <a:xfrm>
            <a:off x="3043175" y="1744313"/>
            <a:ext cx="615600" cy="615600"/>
          </a:xfrm>
          <a:prstGeom prst="rect">
            <a:avLst/>
          </a:prstGeom>
          <a:noFill/>
          <a:ln>
            <a:noFill/>
          </a:ln>
        </p:spPr>
      </p:pic>
      <p:pic>
        <p:nvPicPr>
          <p:cNvPr id="756" name="Google Shape;756;p100"/>
          <p:cNvPicPr preferRelativeResize="0"/>
          <p:nvPr/>
        </p:nvPicPr>
        <p:blipFill>
          <a:blip r:embed="rId3">
            <a:alphaModFix/>
          </a:blip>
          <a:stretch>
            <a:fillRect/>
          </a:stretch>
        </p:blipFill>
        <p:spPr>
          <a:xfrm>
            <a:off x="5233625" y="1744313"/>
            <a:ext cx="615600" cy="615600"/>
          </a:xfrm>
          <a:prstGeom prst="rect">
            <a:avLst/>
          </a:prstGeom>
          <a:noFill/>
          <a:ln>
            <a:noFill/>
          </a:ln>
        </p:spPr>
      </p:pic>
      <p:pic>
        <p:nvPicPr>
          <p:cNvPr id="757" name="Google Shape;757;p100"/>
          <p:cNvPicPr preferRelativeResize="0"/>
          <p:nvPr/>
        </p:nvPicPr>
        <p:blipFill>
          <a:blip r:embed="rId3">
            <a:alphaModFix/>
          </a:blip>
          <a:stretch>
            <a:fillRect/>
          </a:stretch>
        </p:blipFill>
        <p:spPr>
          <a:xfrm>
            <a:off x="3043175" y="2361688"/>
            <a:ext cx="615600" cy="615600"/>
          </a:xfrm>
          <a:prstGeom prst="rect">
            <a:avLst/>
          </a:prstGeom>
          <a:noFill/>
          <a:ln>
            <a:noFill/>
          </a:ln>
        </p:spPr>
      </p:pic>
      <p:pic>
        <p:nvPicPr>
          <p:cNvPr id="758" name="Google Shape;758;p100"/>
          <p:cNvPicPr preferRelativeResize="0"/>
          <p:nvPr/>
        </p:nvPicPr>
        <p:blipFill>
          <a:blip r:embed="rId3">
            <a:alphaModFix/>
          </a:blip>
          <a:stretch>
            <a:fillRect/>
          </a:stretch>
        </p:blipFill>
        <p:spPr>
          <a:xfrm>
            <a:off x="5309825" y="2355313"/>
            <a:ext cx="615600" cy="615600"/>
          </a:xfrm>
          <a:prstGeom prst="rect">
            <a:avLst/>
          </a:prstGeom>
          <a:noFill/>
          <a:ln>
            <a:noFill/>
          </a:ln>
        </p:spPr>
      </p:pic>
      <p:pic>
        <p:nvPicPr>
          <p:cNvPr id="759" name="Google Shape;759;p100"/>
          <p:cNvPicPr preferRelativeResize="0"/>
          <p:nvPr/>
        </p:nvPicPr>
        <p:blipFill>
          <a:blip r:embed="rId3">
            <a:alphaModFix/>
          </a:blip>
          <a:stretch>
            <a:fillRect/>
          </a:stretch>
        </p:blipFill>
        <p:spPr>
          <a:xfrm>
            <a:off x="3043175" y="2980175"/>
            <a:ext cx="615600" cy="615600"/>
          </a:xfrm>
          <a:prstGeom prst="rect">
            <a:avLst/>
          </a:prstGeom>
          <a:noFill/>
          <a:ln>
            <a:noFill/>
          </a:ln>
        </p:spPr>
      </p:pic>
      <p:pic>
        <p:nvPicPr>
          <p:cNvPr id="760" name="Google Shape;760;p100"/>
          <p:cNvPicPr preferRelativeResize="0"/>
          <p:nvPr/>
        </p:nvPicPr>
        <p:blipFill>
          <a:blip r:embed="rId3">
            <a:alphaModFix/>
          </a:blip>
          <a:stretch>
            <a:fillRect/>
          </a:stretch>
        </p:blipFill>
        <p:spPr>
          <a:xfrm>
            <a:off x="5309825" y="2973800"/>
            <a:ext cx="615600" cy="615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766" name="Google Shape;766;p101"/>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Which information do you find in a SAM/BAM file</a:t>
            </a:r>
            <a:r>
              <a:rPr lang="en"/>
              <a:t>? </a:t>
            </a:r>
            <a:endParaRPr/>
          </a:p>
          <a:p>
            <a:pPr indent="-317500" lvl="0" marL="914400" rtl="0" algn="l">
              <a:spcBef>
                <a:spcPts val="800"/>
              </a:spcBef>
              <a:spcAft>
                <a:spcPts val="0"/>
              </a:spcAft>
              <a:buSzPts val="1400"/>
              <a:buAutoNum type="arabicPeriod"/>
            </a:pPr>
            <a:r>
              <a:rPr lang="en"/>
              <a:t>Sequences, like a FASTQ file</a:t>
            </a:r>
            <a:endParaRPr/>
          </a:p>
          <a:p>
            <a:pPr indent="-317500" lvl="0" marL="914400" rtl="0" algn="l">
              <a:spcBef>
                <a:spcPts val="0"/>
              </a:spcBef>
              <a:spcAft>
                <a:spcPts val="0"/>
              </a:spcAft>
              <a:buSzPts val="1400"/>
              <a:buAutoNum type="arabicPeriod"/>
            </a:pPr>
            <a:r>
              <a:rPr lang="en"/>
              <a:t>Location of the read on the chromosome</a:t>
            </a:r>
            <a:endParaRPr/>
          </a:p>
          <a:p>
            <a:pPr indent="-317500" lvl="0" marL="914400" rtl="0" algn="l">
              <a:spcBef>
                <a:spcPts val="0"/>
              </a:spcBef>
              <a:spcAft>
                <a:spcPts val="0"/>
              </a:spcAft>
              <a:buSzPts val="1400"/>
              <a:buAutoNum type="arabicPeriod"/>
            </a:pPr>
            <a:r>
              <a:rPr lang="en"/>
              <a:t>Mapping quality</a:t>
            </a:r>
            <a:endParaRPr/>
          </a:p>
          <a:p>
            <a:pPr indent="-317500" lvl="0" marL="914400" rtl="0" algn="l">
              <a:spcBef>
                <a:spcPts val="0"/>
              </a:spcBef>
              <a:spcAft>
                <a:spcPts val="0"/>
              </a:spcAft>
              <a:buSzPts val="1400"/>
              <a:buAutoNum type="arabicPeriod"/>
            </a:pPr>
            <a:r>
              <a:rPr lang="en"/>
              <a:t>All of the above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a:t>
            </a:r>
            <a:endParaRPr/>
          </a:p>
        </p:txBody>
      </p:sp>
      <p:sp>
        <p:nvSpPr>
          <p:cNvPr id="772" name="Google Shape;772;p10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Which information do you find in a SAM/BAM file? </a:t>
            </a:r>
            <a:endParaRPr/>
          </a:p>
          <a:p>
            <a:pPr indent="-317500" lvl="0" marL="914400" rtl="0" algn="l">
              <a:spcBef>
                <a:spcPts val="800"/>
              </a:spcBef>
              <a:spcAft>
                <a:spcPts val="0"/>
              </a:spcAft>
              <a:buSzPts val="1400"/>
              <a:buAutoNum type="arabicPeriod"/>
            </a:pPr>
            <a:r>
              <a:rPr lang="en"/>
              <a:t>Sequences, like a FASTQ file</a:t>
            </a:r>
            <a:endParaRPr/>
          </a:p>
          <a:p>
            <a:pPr indent="-317500" lvl="0" marL="914400" rtl="0" algn="l">
              <a:spcBef>
                <a:spcPts val="0"/>
              </a:spcBef>
              <a:spcAft>
                <a:spcPts val="0"/>
              </a:spcAft>
              <a:buSzPts val="1400"/>
              <a:buAutoNum type="arabicPeriod"/>
            </a:pPr>
            <a:r>
              <a:rPr lang="en"/>
              <a:t>Location of the read on the chromosome</a:t>
            </a:r>
            <a:endParaRPr/>
          </a:p>
          <a:p>
            <a:pPr indent="-317500" lvl="0" marL="914400" rtl="0" algn="l">
              <a:spcBef>
                <a:spcPts val="0"/>
              </a:spcBef>
              <a:spcAft>
                <a:spcPts val="0"/>
              </a:spcAft>
              <a:buSzPts val="1400"/>
              <a:buAutoNum type="arabicPeriod"/>
            </a:pPr>
            <a:r>
              <a:rPr lang="en"/>
              <a:t>Mapping quality</a:t>
            </a:r>
            <a:endParaRPr/>
          </a:p>
          <a:p>
            <a:pPr indent="-317500" lvl="0" marL="914400" rtl="0" algn="l">
              <a:spcBef>
                <a:spcPts val="0"/>
              </a:spcBef>
              <a:spcAft>
                <a:spcPts val="0"/>
              </a:spcAft>
              <a:buClr>
                <a:schemeClr val="accent6"/>
              </a:buClr>
              <a:buSzPts val="1400"/>
              <a:buAutoNum type="arabicPeriod"/>
            </a:pPr>
            <a:r>
              <a:rPr b="1" lang="en">
                <a:solidFill>
                  <a:schemeClr val="accent6"/>
                </a:solidFill>
              </a:rPr>
              <a:t>All of the above</a:t>
            </a:r>
            <a:endParaRPr b="1">
              <a:solidFill>
                <a:schemeClr val="accent6"/>
              </a:solidFill>
            </a:endParaRPr>
          </a:p>
        </p:txBody>
      </p:sp>
      <p:pic>
        <p:nvPicPr>
          <p:cNvPr id="773" name="Google Shape;773;p102"/>
          <p:cNvPicPr preferRelativeResize="0"/>
          <p:nvPr/>
        </p:nvPicPr>
        <p:blipFill>
          <a:blip r:embed="rId3">
            <a:alphaModFix/>
          </a:blip>
          <a:stretch>
            <a:fillRect/>
          </a:stretch>
        </p:blipFill>
        <p:spPr>
          <a:xfrm>
            <a:off x="2485375" y="2998425"/>
            <a:ext cx="6564777" cy="2145076"/>
          </a:xfrm>
          <a:prstGeom prst="rect">
            <a:avLst/>
          </a:prstGeom>
          <a:noFill/>
          <a:ln>
            <a:noFill/>
          </a:ln>
        </p:spPr>
      </p:pic>
      <p:sp>
        <p:nvSpPr>
          <p:cNvPr id="774" name="Google Shape;774;p102"/>
          <p:cNvSpPr/>
          <p:nvPr/>
        </p:nvSpPr>
        <p:spPr>
          <a:xfrm>
            <a:off x="2107875" y="4733700"/>
            <a:ext cx="583500" cy="1374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02"/>
          <p:cNvSpPr/>
          <p:nvPr/>
        </p:nvSpPr>
        <p:spPr>
          <a:xfrm>
            <a:off x="2192475" y="3768600"/>
            <a:ext cx="583500" cy="1374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02"/>
          <p:cNvSpPr/>
          <p:nvPr/>
        </p:nvSpPr>
        <p:spPr>
          <a:xfrm>
            <a:off x="2192475" y="3906000"/>
            <a:ext cx="583500" cy="1374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3"/>
          <p:cNvSpPr txBox="1"/>
          <p:nvPr>
            <p:ph type="title"/>
          </p:nvPr>
        </p:nvSpPr>
        <p:spPr>
          <a:xfrm>
            <a:off x="114300" y="156025"/>
            <a:ext cx="84531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How many reads overlap annotated regions?</a:t>
            </a:r>
            <a:endParaRPr/>
          </a:p>
        </p:txBody>
      </p:sp>
      <p:sp>
        <p:nvSpPr>
          <p:cNvPr id="782" name="Google Shape;782;p103"/>
          <p:cNvSpPr txBox="1"/>
          <p:nvPr>
            <p:ph idx="1" type="body"/>
          </p:nvPr>
        </p:nvSpPr>
        <p:spPr>
          <a:xfrm>
            <a:off x="308925" y="785369"/>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900">
              <a:solidFill>
                <a:schemeClr val="accent2"/>
              </a:solidFill>
              <a:latin typeface="Arial"/>
              <a:ea typeface="Arial"/>
              <a:cs typeface="Arial"/>
              <a:sym typeface="Arial"/>
            </a:endParaRPr>
          </a:p>
          <a:p>
            <a:pPr indent="-387350" lvl="0" marL="457200" rtl="0" algn="l">
              <a:spcBef>
                <a:spcPts val="1000"/>
              </a:spcBef>
              <a:spcAft>
                <a:spcPts val="0"/>
              </a:spcAft>
              <a:buClr>
                <a:srgbClr val="002B42"/>
              </a:buClr>
              <a:buSzPts val="2500"/>
              <a:buFont typeface="Arial"/>
              <a:buChar char="●"/>
            </a:pPr>
            <a:r>
              <a:rPr lang="en" sz="2500">
                <a:solidFill>
                  <a:srgbClr val="002B42"/>
                </a:solidFill>
                <a:latin typeface="Arial"/>
                <a:ea typeface="Arial"/>
                <a:cs typeface="Arial"/>
                <a:sym typeface="Arial"/>
              </a:rPr>
              <a:t>Need annotation information</a:t>
            </a:r>
            <a:endParaRPr sz="2500">
              <a:solidFill>
                <a:srgbClr val="002B42"/>
              </a:solidFill>
              <a:latin typeface="Arial"/>
              <a:ea typeface="Arial"/>
              <a:cs typeface="Arial"/>
              <a:sym typeface="Arial"/>
            </a:endParaRPr>
          </a:p>
          <a:p>
            <a:pPr indent="0" lvl="0" marL="457200" rtl="0" algn="l">
              <a:spcBef>
                <a:spcPts val="1000"/>
              </a:spcBef>
              <a:spcAft>
                <a:spcPts val="0"/>
              </a:spcAft>
              <a:buNone/>
            </a:pPr>
            <a:r>
              <a:t/>
            </a:r>
            <a:endParaRPr sz="2500">
              <a:latin typeface="Arial"/>
              <a:ea typeface="Arial"/>
              <a:cs typeface="Arial"/>
              <a:sym typeface="Arial"/>
            </a:endParaRPr>
          </a:p>
          <a:p>
            <a:pPr indent="-387350" lvl="0" marL="457200" rtl="0" algn="l">
              <a:spcBef>
                <a:spcPts val="1000"/>
              </a:spcBef>
              <a:spcAft>
                <a:spcPts val="0"/>
              </a:spcAft>
              <a:buClr>
                <a:srgbClr val="002B42"/>
              </a:buClr>
              <a:buSzPts val="2500"/>
              <a:buFont typeface="Arial"/>
              <a:buChar char="●"/>
            </a:pPr>
            <a:r>
              <a:rPr lang="en" sz="2500">
                <a:solidFill>
                  <a:srgbClr val="002B42"/>
                </a:solidFill>
                <a:latin typeface="Arial"/>
                <a:ea typeface="Arial"/>
                <a:cs typeface="Arial"/>
                <a:sym typeface="Arial"/>
              </a:rPr>
              <a:t>Need alignment information</a:t>
            </a:r>
            <a:endParaRPr sz="2500">
              <a:solidFill>
                <a:srgbClr val="002B42"/>
              </a:solidFill>
              <a:latin typeface="Arial"/>
              <a:ea typeface="Arial"/>
              <a:cs typeface="Arial"/>
              <a:sym typeface="Arial"/>
            </a:endParaRPr>
          </a:p>
          <a:p>
            <a:pPr indent="0" lvl="0" marL="457200" rtl="0" algn="l">
              <a:spcBef>
                <a:spcPts val="1000"/>
              </a:spcBef>
              <a:spcAft>
                <a:spcPts val="0"/>
              </a:spcAft>
              <a:buNone/>
            </a:pPr>
            <a:r>
              <a:t/>
            </a:r>
            <a:endParaRPr sz="2500">
              <a:latin typeface="Arial"/>
              <a:ea typeface="Arial"/>
              <a:cs typeface="Arial"/>
              <a:sym typeface="Arial"/>
            </a:endParaRPr>
          </a:p>
          <a:p>
            <a:pPr indent="-387350" lvl="0" marL="457200" rtl="0" algn="l">
              <a:spcBef>
                <a:spcPts val="1000"/>
              </a:spcBef>
              <a:spcAft>
                <a:spcPts val="0"/>
              </a:spcAft>
              <a:buSzPts val="2500"/>
              <a:buFont typeface="Arial"/>
              <a:buChar char="●"/>
            </a:pPr>
            <a:r>
              <a:rPr lang="en" sz="2500">
                <a:solidFill>
                  <a:srgbClr val="002B42"/>
                </a:solidFill>
                <a:latin typeface="Arial"/>
                <a:ea typeface="Arial"/>
                <a:cs typeface="Arial"/>
                <a:sym typeface="Arial"/>
              </a:rPr>
              <a:t>Use </a:t>
            </a:r>
            <a:r>
              <a:rPr lang="en" sz="2500" u="sng">
                <a:solidFill>
                  <a:schemeClr val="hlink"/>
                </a:solidFill>
                <a:latin typeface="Arial"/>
                <a:ea typeface="Arial"/>
                <a:cs typeface="Arial"/>
                <a:sym typeface="Arial"/>
                <a:hlinkClick r:id="rId3"/>
              </a:rPr>
              <a:t>featureCounts</a:t>
            </a:r>
            <a:endParaRPr sz="2500">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783" name="Google Shape;783;p103"/>
          <p:cNvPicPr preferRelativeResize="0"/>
          <p:nvPr/>
        </p:nvPicPr>
        <p:blipFill>
          <a:blip r:embed="rId4">
            <a:alphaModFix/>
          </a:blip>
          <a:stretch>
            <a:fillRect/>
          </a:stretch>
        </p:blipFill>
        <p:spPr>
          <a:xfrm>
            <a:off x="5477125" y="785375"/>
            <a:ext cx="3313975" cy="41873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4"/>
          <p:cNvSpPr txBox="1"/>
          <p:nvPr>
            <p:ph type="title"/>
          </p:nvPr>
        </p:nvSpPr>
        <p:spPr>
          <a:xfrm>
            <a:off x="117475" y="155448"/>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Estimation of the strandness</a:t>
            </a:r>
            <a:endParaRPr/>
          </a:p>
        </p:txBody>
      </p:sp>
      <p:pic>
        <p:nvPicPr>
          <p:cNvPr id="789" name="Google Shape;789;p104"/>
          <p:cNvPicPr preferRelativeResize="0"/>
          <p:nvPr/>
        </p:nvPicPr>
        <p:blipFill>
          <a:blip r:embed="rId3">
            <a:alphaModFix/>
          </a:blip>
          <a:stretch>
            <a:fillRect/>
          </a:stretch>
        </p:blipFill>
        <p:spPr>
          <a:xfrm>
            <a:off x="319925" y="838241"/>
            <a:ext cx="4407407" cy="3637007"/>
          </a:xfrm>
          <a:prstGeom prst="rect">
            <a:avLst/>
          </a:prstGeom>
          <a:noFill/>
          <a:ln>
            <a:noFill/>
          </a:ln>
        </p:spPr>
      </p:pic>
      <p:sp>
        <p:nvSpPr>
          <p:cNvPr id="790" name="Google Shape;790;p104"/>
          <p:cNvSpPr txBox="1"/>
          <p:nvPr/>
        </p:nvSpPr>
        <p:spPr>
          <a:xfrm>
            <a:off x="4938550" y="874125"/>
            <a:ext cx="4129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In a stranded forward library, reads map mostly on the genes located on forward strand (here gene1).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With stranded reverse library, reads map mostly on genes on the reverse strand (here gene2).</a:t>
            </a:r>
            <a:endParaRPr sz="1800"/>
          </a:p>
          <a:p>
            <a:pPr indent="0" lvl="0" marL="457200" rtl="0" algn="l">
              <a:spcBef>
                <a:spcPts val="0"/>
              </a:spcBef>
              <a:spcAft>
                <a:spcPts val="0"/>
              </a:spcAft>
              <a:buNone/>
            </a:pPr>
            <a:r>
              <a:rPr lang="en" sz="1800"/>
              <a:t> </a:t>
            </a:r>
            <a:endParaRPr sz="1800"/>
          </a:p>
          <a:p>
            <a:pPr indent="-342900" lvl="0" marL="457200" rtl="0" algn="l">
              <a:spcBef>
                <a:spcPts val="0"/>
              </a:spcBef>
              <a:spcAft>
                <a:spcPts val="0"/>
              </a:spcAft>
              <a:buSzPts val="1800"/>
              <a:buChar char="●"/>
            </a:pPr>
            <a:r>
              <a:rPr lang="en" sz="1800"/>
              <a:t>With unstranded library, reads maps on genes on both strands.</a:t>
            </a:r>
            <a:endParaRPr sz="1800"/>
          </a:p>
        </p:txBody>
      </p:sp>
      <p:sp>
        <p:nvSpPr>
          <p:cNvPr id="791" name="Google Shape;791;p104"/>
          <p:cNvSpPr txBox="1"/>
          <p:nvPr/>
        </p:nvSpPr>
        <p:spPr>
          <a:xfrm>
            <a:off x="63925" y="4778550"/>
            <a:ext cx="63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a:t>
            </a:r>
            <a:r>
              <a:rPr lang="en" sz="1200">
                <a:solidFill>
                  <a:srgbClr val="666666"/>
                </a:solidFill>
              </a:rPr>
              <a:t>ource: </a:t>
            </a:r>
            <a:r>
              <a:rPr lang="en" sz="1200">
                <a:solidFill>
                  <a:srgbClr val="666666"/>
                </a:solidFill>
              </a:rPr>
              <a:t>https://training.galaxyproject.org/training-material/</a:t>
            </a:r>
            <a:endParaRPr sz="1200">
              <a:solidFill>
                <a:srgbClr val="66666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5"/>
          <p:cNvSpPr txBox="1"/>
          <p:nvPr>
            <p:ph type="title"/>
          </p:nvPr>
        </p:nvSpPr>
        <p:spPr>
          <a:xfrm>
            <a:off x="114300" y="15602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 input/output</a:t>
            </a:r>
            <a:endParaRPr/>
          </a:p>
        </p:txBody>
      </p:sp>
      <p:sp>
        <p:nvSpPr>
          <p:cNvPr id="797" name="Google Shape;797;p105"/>
          <p:cNvSpPr txBox="1"/>
          <p:nvPr>
            <p:ph idx="1" type="body"/>
          </p:nvPr>
        </p:nvSpPr>
        <p:spPr>
          <a:xfrm>
            <a:off x="308925" y="785369"/>
            <a:ext cx="7886700" cy="32634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t/>
            </a:r>
            <a:endParaRPr sz="2500">
              <a:latin typeface="Arial"/>
              <a:ea typeface="Arial"/>
              <a:cs typeface="Arial"/>
              <a:sym typeface="Arial"/>
            </a:endParaRPr>
          </a:p>
          <a:p>
            <a:pPr indent="-387350" lvl="0" marL="457200" rtl="0" algn="l">
              <a:spcBef>
                <a:spcPts val="1000"/>
              </a:spcBef>
              <a:spcAft>
                <a:spcPts val="0"/>
              </a:spcAft>
              <a:buSzPts val="2500"/>
              <a:buFont typeface="Arial"/>
              <a:buChar char="●"/>
            </a:pPr>
            <a:r>
              <a:rPr lang="en" sz="2500">
                <a:latin typeface="Arial"/>
                <a:ea typeface="Arial"/>
                <a:cs typeface="Arial"/>
                <a:sym typeface="Arial"/>
              </a:rPr>
              <a:t>Input: </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BAM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GTF file</a:t>
            </a:r>
            <a:endParaRPr sz="2500">
              <a:latin typeface="Arial"/>
              <a:ea typeface="Arial"/>
              <a:cs typeface="Arial"/>
              <a:sym typeface="Arial"/>
            </a:endParaRPr>
          </a:p>
          <a:p>
            <a:pPr indent="-387350" lvl="0" marL="457200" rtl="0" algn="l">
              <a:spcBef>
                <a:spcPts val="0"/>
              </a:spcBef>
              <a:spcAft>
                <a:spcPts val="0"/>
              </a:spcAft>
              <a:buSzPts val="2500"/>
              <a:buFont typeface="Arial"/>
              <a:buChar char="●"/>
            </a:pPr>
            <a:r>
              <a:rPr lang="en" sz="2500">
                <a:latin typeface="Arial"/>
                <a:ea typeface="Arial"/>
                <a:cs typeface="Arial"/>
                <a:sym typeface="Arial"/>
              </a:rPr>
              <a:t>Output: </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count matrix (text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 summary file</a:t>
            </a:r>
            <a:endParaRPr sz="2500">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798" name="Google Shape;798;p105"/>
          <p:cNvPicPr preferRelativeResize="0"/>
          <p:nvPr/>
        </p:nvPicPr>
        <p:blipFill>
          <a:blip r:embed="rId3">
            <a:alphaModFix/>
          </a:blip>
          <a:stretch>
            <a:fillRect/>
          </a:stretch>
        </p:blipFill>
        <p:spPr>
          <a:xfrm>
            <a:off x="5040798" y="1584075"/>
            <a:ext cx="3728625" cy="3370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4"/>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Motivation</a:t>
            </a:r>
            <a:endParaRPr/>
          </a:p>
        </p:txBody>
      </p:sp>
      <p:sp>
        <p:nvSpPr>
          <p:cNvPr id="151" name="Google Shape;151;p34"/>
          <p:cNvSpPr txBox="1"/>
          <p:nvPr/>
        </p:nvSpPr>
        <p:spPr>
          <a:xfrm>
            <a:off x="-18025" y="644200"/>
            <a:ext cx="90405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a:p>
            <a:pPr indent="0" lvl="0" marL="0" rtl="0" algn="ctr">
              <a:spcBef>
                <a:spcPts val="0"/>
              </a:spcBef>
              <a:spcAft>
                <a:spcPts val="0"/>
              </a:spcAft>
              <a:buNone/>
            </a:pPr>
            <a:r>
              <a:rPr lang="en" sz="2200"/>
              <a:t>Understanding </a:t>
            </a:r>
            <a:r>
              <a:rPr lang="en" sz="2200"/>
              <a:t>the biological activities within the cell</a:t>
            </a:r>
            <a:r>
              <a:rPr lang="en" sz="2200"/>
              <a:t> for interpreting the functional elements of the genome and understanding development and disease</a:t>
            </a:r>
            <a:endParaRPr sz="2200"/>
          </a:p>
        </p:txBody>
      </p:sp>
      <p:sp>
        <p:nvSpPr>
          <p:cNvPr id="152" name="Google Shape;152;p34"/>
          <p:cNvSpPr txBox="1"/>
          <p:nvPr/>
        </p:nvSpPr>
        <p:spPr>
          <a:xfrm>
            <a:off x="-18025" y="2705725"/>
            <a:ext cx="90405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1155CC"/>
                </a:solidFill>
                <a:highlight>
                  <a:schemeClr val="lt1"/>
                </a:highlight>
              </a:rPr>
              <a:t>Specific Questions</a:t>
            </a:r>
            <a:endParaRPr b="1" sz="2100">
              <a:solidFill>
                <a:srgbClr val="1155CC"/>
              </a:solidFill>
              <a:highlight>
                <a:schemeClr val="lt1"/>
              </a:highlight>
            </a:endParaRPr>
          </a:p>
          <a:p>
            <a:pPr indent="0" lvl="0" marL="0" rtl="0" algn="l">
              <a:spcBef>
                <a:spcPts val="0"/>
              </a:spcBef>
              <a:spcAft>
                <a:spcPts val="0"/>
              </a:spcAft>
              <a:buNone/>
            </a:pPr>
            <a:r>
              <a:t/>
            </a:r>
            <a:endParaRPr b="1" sz="2100">
              <a:solidFill>
                <a:srgbClr val="1155CC"/>
              </a:solidFill>
              <a:highlight>
                <a:schemeClr val="lt1"/>
              </a:highlight>
            </a:endParaRPr>
          </a:p>
          <a:p>
            <a:pPr indent="-336550" lvl="0" marL="457200" rtl="0" algn="l">
              <a:spcBef>
                <a:spcPts val="0"/>
              </a:spcBef>
              <a:spcAft>
                <a:spcPts val="0"/>
              </a:spcAft>
              <a:buClr>
                <a:schemeClr val="dk1"/>
              </a:buClr>
              <a:buSzPts val="1700"/>
              <a:buChar char="●"/>
            </a:pPr>
            <a:r>
              <a:rPr lang="en" sz="1700">
                <a:solidFill>
                  <a:schemeClr val="dk1"/>
                </a:solidFill>
                <a:highlight>
                  <a:schemeClr val="lt1"/>
                </a:highlight>
              </a:rPr>
              <a:t>Find differentially expressed genes between two conditions (e.g. up and down-regulated genes in treated vs control mice or tumor vs healthy) </a:t>
            </a:r>
            <a:endParaRPr sz="1700">
              <a:solidFill>
                <a:schemeClr val="dk1"/>
              </a:solidFill>
              <a:highlight>
                <a:schemeClr val="lt1"/>
              </a:highlight>
            </a:endParaRPr>
          </a:p>
          <a:p>
            <a:pPr indent="0" lvl="0" marL="457200" rtl="0" algn="l">
              <a:spcBef>
                <a:spcPts val="0"/>
              </a:spcBef>
              <a:spcAft>
                <a:spcPts val="0"/>
              </a:spcAft>
              <a:buNone/>
            </a:pPr>
            <a:r>
              <a:t/>
            </a:r>
            <a:endParaRPr sz="1700">
              <a:solidFill>
                <a:schemeClr val="dk1"/>
              </a:solidFill>
              <a:highlight>
                <a:schemeClr val="lt1"/>
              </a:highlight>
            </a:endParaRPr>
          </a:p>
          <a:p>
            <a:pPr indent="-336550" lvl="0" marL="457200" rtl="0" algn="l">
              <a:spcBef>
                <a:spcPts val="0"/>
              </a:spcBef>
              <a:spcAft>
                <a:spcPts val="0"/>
              </a:spcAft>
              <a:buClr>
                <a:schemeClr val="dk1"/>
              </a:buClr>
              <a:buSzPts val="1700"/>
              <a:buChar char="●"/>
            </a:pPr>
            <a:r>
              <a:rPr lang="en" sz="1700">
                <a:solidFill>
                  <a:schemeClr val="dk1"/>
                </a:solidFill>
                <a:highlight>
                  <a:schemeClr val="lt1"/>
                </a:highlight>
              </a:rPr>
              <a:t>Discover and annotate new transcripts, splice variants, ncRNA</a:t>
            </a:r>
            <a:endParaRPr sz="1700">
              <a:solidFill>
                <a:schemeClr val="dk1"/>
              </a:solidFill>
              <a:highlight>
                <a:schemeClr val="lt1"/>
              </a:high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106"/>
          <p:cNvPicPr preferRelativeResize="0"/>
          <p:nvPr/>
        </p:nvPicPr>
        <p:blipFill>
          <a:blip r:embed="rId3">
            <a:alphaModFix/>
          </a:blip>
          <a:stretch>
            <a:fillRect/>
          </a:stretch>
        </p:blipFill>
        <p:spPr>
          <a:xfrm>
            <a:off x="152400" y="1137320"/>
            <a:ext cx="8839201" cy="1563114"/>
          </a:xfrm>
          <a:prstGeom prst="rect">
            <a:avLst/>
          </a:prstGeom>
          <a:noFill/>
          <a:ln>
            <a:noFill/>
          </a:ln>
        </p:spPr>
      </p:pic>
      <p:sp>
        <p:nvSpPr>
          <p:cNvPr id="804" name="Google Shape;804;p106"/>
          <p:cNvSpPr txBox="1"/>
          <p:nvPr>
            <p:ph type="title"/>
          </p:nvPr>
        </p:nvSpPr>
        <p:spPr>
          <a:xfrm>
            <a:off x="152400" y="120975"/>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Annotation GTF format</a:t>
            </a:r>
            <a:endParaRPr/>
          </a:p>
        </p:txBody>
      </p:sp>
      <p:sp>
        <p:nvSpPr>
          <p:cNvPr id="805" name="Google Shape;805;p106"/>
          <p:cNvSpPr txBox="1"/>
          <p:nvPr/>
        </p:nvSpPr>
        <p:spPr>
          <a:xfrm>
            <a:off x="289525" y="737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Gene Transfer Format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7"/>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11" name="Google Shape;811;p107"/>
          <p:cNvSpPr txBox="1"/>
          <p:nvPr/>
        </p:nvSpPr>
        <p:spPr>
          <a:xfrm>
            <a:off x="43800" y="145010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1: Concepts + Demo</a:t>
            </a:r>
            <a:endParaRPr b="1" sz="1200">
              <a:solidFill>
                <a:srgbClr val="262626"/>
              </a:solidFill>
              <a:highlight>
                <a:srgbClr val="F7F6F3"/>
              </a:highlight>
            </a:endParaRPr>
          </a:p>
        </p:txBody>
      </p:sp>
      <p:sp>
        <p:nvSpPr>
          <p:cNvPr id="812" name="Google Shape;812;p107"/>
          <p:cNvSpPr/>
          <p:nvPr/>
        </p:nvSpPr>
        <p:spPr>
          <a:xfrm flipH="1">
            <a:off x="2835875" y="103415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07"/>
          <p:cNvSpPr txBox="1"/>
          <p:nvPr/>
        </p:nvSpPr>
        <p:spPr>
          <a:xfrm>
            <a:off x="54700" y="3131338"/>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Session 2: </a:t>
            </a:r>
            <a:r>
              <a:rPr b="1" lang="en">
                <a:solidFill>
                  <a:schemeClr val="dk1"/>
                </a:solidFill>
                <a:latin typeface="Helvetica Neue"/>
                <a:ea typeface="Helvetica Neue"/>
                <a:cs typeface="Helvetica Neue"/>
                <a:sym typeface="Helvetica Neue"/>
              </a:rPr>
              <a:t>Concepts + Demo</a:t>
            </a:r>
            <a:endParaRPr b="1" sz="1200">
              <a:solidFill>
                <a:srgbClr val="262626"/>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14" name="Google Shape;814;p107"/>
          <p:cNvSpPr/>
          <p:nvPr/>
        </p:nvSpPr>
        <p:spPr>
          <a:xfrm>
            <a:off x="3316325" y="20301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815" name="Google Shape;815;p107"/>
          <p:cNvSpPr/>
          <p:nvPr/>
        </p:nvSpPr>
        <p:spPr>
          <a:xfrm>
            <a:off x="5445750" y="2030150"/>
            <a:ext cx="1727700" cy="4938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816" name="Google Shape;816;p107"/>
          <p:cNvSpPr/>
          <p:nvPr/>
        </p:nvSpPr>
        <p:spPr>
          <a:xfrm>
            <a:off x="3316325" y="3283863"/>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817" name="Google Shape;817;p107"/>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818" name="Google Shape;818;p107"/>
          <p:cNvSpPr/>
          <p:nvPr/>
        </p:nvSpPr>
        <p:spPr>
          <a:xfrm>
            <a:off x="3316325" y="3886175"/>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Counting Reads </a:t>
            </a:r>
            <a:endParaRPr b="1" sz="1200"/>
          </a:p>
          <a:p>
            <a:pPr indent="0" lvl="0" marL="0" rtl="0" algn="ctr">
              <a:spcBef>
                <a:spcPts val="0"/>
              </a:spcBef>
              <a:spcAft>
                <a:spcPts val="0"/>
              </a:spcAft>
              <a:buNone/>
            </a:pPr>
            <a:r>
              <a:rPr b="1" lang="en">
                <a:solidFill>
                  <a:schemeClr val="accent2"/>
                </a:solidFill>
              </a:rPr>
              <a:t>featureCounts</a:t>
            </a:r>
            <a:endParaRPr sz="1200"/>
          </a:p>
        </p:txBody>
      </p:sp>
      <p:sp>
        <p:nvSpPr>
          <p:cNvPr id="819" name="Google Shape;819;p107"/>
          <p:cNvSpPr/>
          <p:nvPr/>
        </p:nvSpPr>
        <p:spPr>
          <a:xfrm>
            <a:off x="3316325" y="2681575"/>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820" name="Google Shape;820;p107"/>
          <p:cNvSpPr/>
          <p:nvPr/>
        </p:nvSpPr>
        <p:spPr>
          <a:xfrm>
            <a:off x="5445750" y="2681575"/>
            <a:ext cx="1727700" cy="4938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a:t>
            </a:r>
            <a:endParaRPr b="1">
              <a:solidFill>
                <a:schemeClr val="accent2"/>
              </a:solidFill>
            </a:endParaRPr>
          </a:p>
        </p:txBody>
      </p:sp>
      <p:sp>
        <p:nvSpPr>
          <p:cNvPr id="821" name="Google Shape;821;p107"/>
          <p:cNvSpPr/>
          <p:nvPr/>
        </p:nvSpPr>
        <p:spPr>
          <a:xfrm>
            <a:off x="5445750" y="3283875"/>
            <a:ext cx="1727700" cy="4938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822" name="Google Shape;822;p107"/>
          <p:cNvSpPr/>
          <p:nvPr/>
        </p:nvSpPr>
        <p:spPr>
          <a:xfrm>
            <a:off x="3316325" y="776450"/>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samples</a:t>
            </a:r>
            <a:endParaRPr b="1">
              <a:solidFill>
                <a:schemeClr val="accent2"/>
              </a:solidFill>
            </a:endParaRPr>
          </a:p>
        </p:txBody>
      </p:sp>
      <p:sp>
        <p:nvSpPr>
          <p:cNvPr id="823" name="Google Shape;823;p107"/>
          <p:cNvSpPr/>
          <p:nvPr/>
        </p:nvSpPr>
        <p:spPr>
          <a:xfrm>
            <a:off x="3316325" y="1403288"/>
            <a:ext cx="1993500" cy="493800"/>
          </a:xfrm>
          <a:prstGeom prst="roundRect">
            <a:avLst>
              <a:gd fmla="val 16667" name="adj"/>
            </a:avLst>
          </a:prstGeom>
          <a:solidFill>
            <a:srgbClr val="D9EAD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824" name="Google Shape;824;p107"/>
          <p:cNvSpPr/>
          <p:nvPr/>
        </p:nvSpPr>
        <p:spPr>
          <a:xfrm>
            <a:off x="5445750" y="3893249"/>
            <a:ext cx="1727700" cy="493800"/>
          </a:xfrm>
          <a:prstGeom prst="roundRect">
            <a:avLst>
              <a:gd fmla="val 16667" name="adj"/>
            </a:avLst>
          </a:prstGeom>
          <a:solidFill>
            <a:srgbClr val="D9EAD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t/>
            </a:r>
            <a:endParaRPr b="1">
              <a:solidFill>
                <a:schemeClr val="accent2"/>
              </a:solidFill>
            </a:endParaRPr>
          </a:p>
        </p:txBody>
      </p:sp>
      <p:sp>
        <p:nvSpPr>
          <p:cNvPr id="825" name="Google Shape;825;p107"/>
          <p:cNvSpPr/>
          <p:nvPr/>
        </p:nvSpPr>
        <p:spPr>
          <a:xfrm flipH="1">
            <a:off x="2835875" y="2823100"/>
            <a:ext cx="207300" cy="1232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07"/>
          <p:cNvPicPr preferRelativeResize="0"/>
          <p:nvPr/>
        </p:nvPicPr>
        <p:blipFill>
          <a:blip r:embed="rId3">
            <a:alphaModFix/>
          </a:blip>
          <a:stretch>
            <a:fillRect/>
          </a:stretch>
        </p:blipFill>
        <p:spPr>
          <a:xfrm>
            <a:off x="3043175" y="449250"/>
            <a:ext cx="615600" cy="615600"/>
          </a:xfrm>
          <a:prstGeom prst="rect">
            <a:avLst/>
          </a:prstGeom>
          <a:noFill/>
          <a:ln>
            <a:noFill/>
          </a:ln>
        </p:spPr>
      </p:pic>
      <p:pic>
        <p:nvPicPr>
          <p:cNvPr id="827" name="Google Shape;827;p107"/>
          <p:cNvPicPr preferRelativeResize="0"/>
          <p:nvPr/>
        </p:nvPicPr>
        <p:blipFill>
          <a:blip r:embed="rId3">
            <a:alphaModFix/>
          </a:blip>
          <a:stretch>
            <a:fillRect/>
          </a:stretch>
        </p:blipFill>
        <p:spPr>
          <a:xfrm>
            <a:off x="3043175" y="1075675"/>
            <a:ext cx="615600" cy="615600"/>
          </a:xfrm>
          <a:prstGeom prst="rect">
            <a:avLst/>
          </a:prstGeom>
          <a:noFill/>
          <a:ln>
            <a:noFill/>
          </a:ln>
        </p:spPr>
      </p:pic>
      <p:pic>
        <p:nvPicPr>
          <p:cNvPr id="828" name="Google Shape;828;p107"/>
          <p:cNvPicPr preferRelativeResize="0"/>
          <p:nvPr/>
        </p:nvPicPr>
        <p:blipFill>
          <a:blip r:embed="rId3">
            <a:alphaModFix/>
          </a:blip>
          <a:stretch>
            <a:fillRect/>
          </a:stretch>
        </p:blipFill>
        <p:spPr>
          <a:xfrm>
            <a:off x="3043175" y="1744313"/>
            <a:ext cx="615600" cy="615600"/>
          </a:xfrm>
          <a:prstGeom prst="rect">
            <a:avLst/>
          </a:prstGeom>
          <a:noFill/>
          <a:ln>
            <a:noFill/>
          </a:ln>
        </p:spPr>
      </p:pic>
      <p:pic>
        <p:nvPicPr>
          <p:cNvPr id="829" name="Google Shape;829;p107"/>
          <p:cNvPicPr preferRelativeResize="0"/>
          <p:nvPr/>
        </p:nvPicPr>
        <p:blipFill>
          <a:blip r:embed="rId3">
            <a:alphaModFix/>
          </a:blip>
          <a:stretch>
            <a:fillRect/>
          </a:stretch>
        </p:blipFill>
        <p:spPr>
          <a:xfrm>
            <a:off x="5233625" y="1744313"/>
            <a:ext cx="615600" cy="615600"/>
          </a:xfrm>
          <a:prstGeom prst="rect">
            <a:avLst/>
          </a:prstGeom>
          <a:noFill/>
          <a:ln>
            <a:noFill/>
          </a:ln>
        </p:spPr>
      </p:pic>
      <p:pic>
        <p:nvPicPr>
          <p:cNvPr id="830" name="Google Shape;830;p107"/>
          <p:cNvPicPr preferRelativeResize="0"/>
          <p:nvPr/>
        </p:nvPicPr>
        <p:blipFill>
          <a:blip r:embed="rId3">
            <a:alphaModFix/>
          </a:blip>
          <a:stretch>
            <a:fillRect/>
          </a:stretch>
        </p:blipFill>
        <p:spPr>
          <a:xfrm>
            <a:off x="3043175" y="2361688"/>
            <a:ext cx="615600" cy="615600"/>
          </a:xfrm>
          <a:prstGeom prst="rect">
            <a:avLst/>
          </a:prstGeom>
          <a:noFill/>
          <a:ln>
            <a:noFill/>
          </a:ln>
        </p:spPr>
      </p:pic>
      <p:pic>
        <p:nvPicPr>
          <p:cNvPr id="831" name="Google Shape;831;p107"/>
          <p:cNvPicPr preferRelativeResize="0"/>
          <p:nvPr/>
        </p:nvPicPr>
        <p:blipFill>
          <a:blip r:embed="rId3">
            <a:alphaModFix/>
          </a:blip>
          <a:stretch>
            <a:fillRect/>
          </a:stretch>
        </p:blipFill>
        <p:spPr>
          <a:xfrm>
            <a:off x="5309825" y="2355313"/>
            <a:ext cx="615600" cy="615600"/>
          </a:xfrm>
          <a:prstGeom prst="rect">
            <a:avLst/>
          </a:prstGeom>
          <a:noFill/>
          <a:ln>
            <a:noFill/>
          </a:ln>
        </p:spPr>
      </p:pic>
      <p:pic>
        <p:nvPicPr>
          <p:cNvPr id="832" name="Google Shape;832;p107"/>
          <p:cNvPicPr preferRelativeResize="0"/>
          <p:nvPr/>
        </p:nvPicPr>
        <p:blipFill>
          <a:blip r:embed="rId3">
            <a:alphaModFix/>
          </a:blip>
          <a:stretch>
            <a:fillRect/>
          </a:stretch>
        </p:blipFill>
        <p:spPr>
          <a:xfrm>
            <a:off x="3043175" y="2980175"/>
            <a:ext cx="615600" cy="615600"/>
          </a:xfrm>
          <a:prstGeom prst="rect">
            <a:avLst/>
          </a:prstGeom>
          <a:noFill/>
          <a:ln>
            <a:noFill/>
          </a:ln>
        </p:spPr>
      </p:pic>
      <p:pic>
        <p:nvPicPr>
          <p:cNvPr id="833" name="Google Shape;833;p107"/>
          <p:cNvPicPr preferRelativeResize="0"/>
          <p:nvPr/>
        </p:nvPicPr>
        <p:blipFill>
          <a:blip r:embed="rId3">
            <a:alphaModFix/>
          </a:blip>
          <a:stretch>
            <a:fillRect/>
          </a:stretch>
        </p:blipFill>
        <p:spPr>
          <a:xfrm>
            <a:off x="5309825" y="2973800"/>
            <a:ext cx="615600" cy="615600"/>
          </a:xfrm>
          <a:prstGeom prst="rect">
            <a:avLst/>
          </a:prstGeom>
          <a:noFill/>
          <a:ln>
            <a:noFill/>
          </a:ln>
        </p:spPr>
      </p:pic>
      <p:pic>
        <p:nvPicPr>
          <p:cNvPr id="834" name="Google Shape;834;p107"/>
          <p:cNvPicPr preferRelativeResize="0"/>
          <p:nvPr/>
        </p:nvPicPr>
        <p:blipFill>
          <a:blip r:embed="rId3">
            <a:alphaModFix/>
          </a:blip>
          <a:stretch>
            <a:fillRect/>
          </a:stretch>
        </p:blipFill>
        <p:spPr>
          <a:xfrm>
            <a:off x="3043175" y="3603513"/>
            <a:ext cx="615600" cy="615600"/>
          </a:xfrm>
          <a:prstGeom prst="rect">
            <a:avLst/>
          </a:prstGeom>
          <a:noFill/>
          <a:ln>
            <a:noFill/>
          </a:ln>
        </p:spPr>
      </p:pic>
      <p:pic>
        <p:nvPicPr>
          <p:cNvPr id="835" name="Google Shape;835;p107"/>
          <p:cNvPicPr preferRelativeResize="0"/>
          <p:nvPr/>
        </p:nvPicPr>
        <p:blipFill>
          <a:blip r:embed="rId3">
            <a:alphaModFix/>
          </a:blip>
          <a:stretch>
            <a:fillRect/>
          </a:stretch>
        </p:blipFill>
        <p:spPr>
          <a:xfrm>
            <a:off x="5309825" y="3597138"/>
            <a:ext cx="615600" cy="6156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8"/>
          <p:cNvSpPr txBox="1"/>
          <p:nvPr>
            <p:ph type="title"/>
          </p:nvPr>
        </p:nvSpPr>
        <p:spPr>
          <a:xfrm>
            <a:off x="152400" y="9380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RNA-seq - differentially expressed genes (DGE)</a:t>
            </a:r>
            <a:endParaRPr sz="2966"/>
          </a:p>
        </p:txBody>
      </p:sp>
      <p:sp>
        <p:nvSpPr>
          <p:cNvPr id="841" name="Google Shape;841;p108"/>
          <p:cNvSpPr txBox="1"/>
          <p:nvPr/>
        </p:nvSpPr>
        <p:spPr>
          <a:xfrm>
            <a:off x="214900" y="4692800"/>
            <a:ext cx="208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val="tx"/>
                    </a:ext>
                  </a:extLst>
                </a:hlinkClick>
              </a:rPr>
              <a:t>ource : </a:t>
            </a:r>
            <a:r>
              <a:rPr lang="en" sz="1200">
                <a:solidFill>
                  <a:schemeClr val="dk1"/>
                </a:solidFill>
              </a:rPr>
              <a:t>seqme</a:t>
            </a:r>
            <a:endParaRPr sz="1200">
              <a:solidFill>
                <a:schemeClr val="dk1"/>
              </a:solidFill>
            </a:endParaRPr>
          </a:p>
        </p:txBody>
      </p:sp>
      <p:sp>
        <p:nvSpPr>
          <p:cNvPr id="842" name="Google Shape;842;p108"/>
          <p:cNvSpPr txBox="1"/>
          <p:nvPr/>
        </p:nvSpPr>
        <p:spPr>
          <a:xfrm>
            <a:off x="0" y="545000"/>
            <a:ext cx="80730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highlight>
                  <a:srgbClr val="FFFFFF"/>
                </a:highlight>
              </a:rPr>
              <a:t>Which genes are expressed at different levels between conditions (sample A and sample B)</a:t>
            </a:r>
            <a:endParaRPr sz="1700">
              <a:solidFill>
                <a:schemeClr val="dk1"/>
              </a:solidFill>
            </a:endParaRPr>
          </a:p>
        </p:txBody>
      </p:sp>
      <p:pic>
        <p:nvPicPr>
          <p:cNvPr id="843" name="Google Shape;843;p108"/>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844" name="Google Shape;844;p108"/>
          <p:cNvSpPr txBox="1"/>
          <p:nvPr/>
        </p:nvSpPr>
        <p:spPr>
          <a:xfrm>
            <a:off x="5234525" y="4301650"/>
            <a:ext cx="368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09"/>
          <p:cNvSpPr txBox="1"/>
          <p:nvPr>
            <p:ph type="title"/>
          </p:nvPr>
        </p:nvSpPr>
        <p:spPr>
          <a:xfrm>
            <a:off x="128200" y="100400"/>
            <a:ext cx="8880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200">
                <a:solidFill>
                  <a:srgbClr val="1155CC"/>
                </a:solidFill>
                <a:latin typeface="Arial"/>
                <a:ea typeface="Arial"/>
                <a:cs typeface="Arial"/>
                <a:sym typeface="Arial"/>
              </a:rPr>
              <a:t>Gene-wise counts should be normalized before comparing between samples</a:t>
            </a:r>
            <a:endParaRPr>
              <a:solidFill>
                <a:srgbClr val="1155CC"/>
              </a:solidFill>
            </a:endParaRPr>
          </a:p>
        </p:txBody>
      </p:sp>
      <p:sp>
        <p:nvSpPr>
          <p:cNvPr id="850" name="Google Shape;850;p109"/>
          <p:cNvSpPr txBox="1"/>
          <p:nvPr>
            <p:ph idx="1" type="body"/>
          </p:nvPr>
        </p:nvSpPr>
        <p:spPr>
          <a:xfrm>
            <a:off x="128200" y="1077300"/>
            <a:ext cx="8791500" cy="3263400"/>
          </a:xfrm>
          <a:prstGeom prst="rect">
            <a:avLst/>
          </a:prstGeom>
        </p:spPr>
        <p:txBody>
          <a:bodyPr anchorCtr="0" anchor="t" bIns="0" lIns="0" spcFirstLastPara="1" rIns="0" wrap="square" tIns="0">
            <a:normAutofit/>
          </a:bodyPr>
          <a:lstStyle/>
          <a:p>
            <a:pPr indent="-342900" lvl="0" marL="457200" rtl="0" algn="l">
              <a:lnSpc>
                <a:spcPct val="115000"/>
              </a:lnSpc>
              <a:spcBef>
                <a:spcPts val="1000"/>
              </a:spcBef>
              <a:spcAft>
                <a:spcPts val="0"/>
              </a:spcAft>
              <a:buClr>
                <a:srgbClr val="002B42"/>
              </a:buClr>
              <a:buSzPts val="1800"/>
              <a:buFont typeface="Arial"/>
              <a:buChar char="•"/>
            </a:pPr>
            <a:r>
              <a:rPr lang="en" sz="1800" u="sng">
                <a:latin typeface="Arial"/>
                <a:ea typeface="Arial"/>
                <a:cs typeface="Arial"/>
                <a:sym typeface="Arial"/>
              </a:rPr>
              <a:t>Library size</a:t>
            </a:r>
            <a:r>
              <a:rPr lang="en" sz="1800">
                <a:latin typeface="Arial"/>
                <a:ea typeface="Arial"/>
                <a:cs typeface="Arial"/>
                <a:sym typeface="Arial"/>
              </a:rPr>
              <a:t>: c</a:t>
            </a:r>
            <a:r>
              <a:rPr lang="en" sz="1800">
                <a:solidFill>
                  <a:srgbClr val="002B42"/>
                </a:solidFill>
                <a:latin typeface="Arial"/>
                <a:ea typeface="Arial"/>
                <a:cs typeface="Arial"/>
                <a:sym typeface="Arial"/>
              </a:rPr>
              <a:t>ounts can differ because of different library sizes (Sample A and Sample B)</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Real change in expression level of a gene vs non-biological reasons</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Need to estimate </a:t>
            </a:r>
            <a:r>
              <a:rPr lang="en" sz="1800">
                <a:latin typeface="Arial"/>
                <a:ea typeface="Arial"/>
                <a:cs typeface="Arial"/>
                <a:sym typeface="Arial"/>
              </a:rPr>
              <a:t>variability (dispersion)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Several steps and specific tools</a:t>
            </a:r>
            <a:endParaRPr sz="1800">
              <a:latin typeface="Arial"/>
              <a:ea typeface="Arial"/>
              <a:cs typeface="Arial"/>
              <a:sym typeface="Arial"/>
            </a:endParaRPr>
          </a:p>
          <a:p>
            <a:pPr indent="0" lvl="0" marL="0" rtl="0" algn="l">
              <a:spcBef>
                <a:spcPts val="1000"/>
              </a:spcBef>
              <a:spcAft>
                <a:spcPts val="0"/>
              </a:spcAft>
              <a:buNone/>
            </a:pPr>
            <a:r>
              <a:t/>
            </a:r>
            <a:endParaRPr sz="1800">
              <a:solidFill>
                <a:srgbClr val="002B42"/>
              </a:solidFill>
              <a:latin typeface="Arial"/>
              <a:ea typeface="Arial"/>
              <a:cs typeface="Arial"/>
              <a:sym typeface="Arial"/>
            </a:endParaRPr>
          </a:p>
        </p:txBody>
      </p:sp>
      <p:sp>
        <p:nvSpPr>
          <p:cNvPr id="851" name="Google Shape;851;p109"/>
          <p:cNvSpPr txBox="1"/>
          <p:nvPr/>
        </p:nvSpPr>
        <p:spPr>
          <a:xfrm>
            <a:off x="2368675" y="3076325"/>
            <a:ext cx="41106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5"/>
                </a:solidFill>
                <a:latin typeface="Helvetica Neue"/>
                <a:ea typeface="Helvetica Neue"/>
                <a:cs typeface="Helvetica Neue"/>
                <a:sym typeface="Helvetica Neue"/>
              </a:rPr>
              <a:t>Intermediate RNA-seq  workshop</a:t>
            </a:r>
            <a:endParaRPr b="1" sz="2000">
              <a:solidFill>
                <a:schemeClr val="accent5"/>
              </a:solidFill>
              <a:latin typeface="Helvetica Neue"/>
              <a:ea typeface="Helvetica Neue"/>
              <a:cs typeface="Helvetica Neue"/>
              <a:sym typeface="Helvetica Neue"/>
            </a:endParaRPr>
          </a:p>
          <a:p>
            <a:pPr indent="0" lvl="0" marL="0" rtl="0" algn="ctr">
              <a:spcBef>
                <a:spcPts val="0"/>
              </a:spcBef>
              <a:spcAft>
                <a:spcPts val="0"/>
              </a:spcAft>
              <a:buNone/>
            </a:pPr>
            <a:r>
              <a:rPr b="1" lang="en" sz="1800">
                <a:solidFill>
                  <a:srgbClr val="262626"/>
                </a:solidFill>
                <a:highlight>
                  <a:srgbClr val="F7F6F3"/>
                </a:highlight>
              </a:rPr>
              <a:t>December 6-December 7, 2021</a:t>
            </a:r>
            <a:endParaRPr b="1" sz="1800">
              <a:solidFill>
                <a:srgbClr val="262626"/>
              </a:solidFill>
              <a:highlight>
                <a:srgbClr val="F7F6F3"/>
              </a:highlight>
            </a:endParaRPr>
          </a:p>
          <a:p>
            <a:pPr indent="0" lvl="0" marL="0" rtl="0" algn="ctr">
              <a:spcBef>
                <a:spcPts val="0"/>
              </a:spcBef>
              <a:spcAft>
                <a:spcPts val="0"/>
              </a:spcAft>
              <a:buNone/>
            </a:pPr>
            <a:r>
              <a:rPr b="1" lang="en" sz="1800">
                <a:solidFill>
                  <a:srgbClr val="262626"/>
                </a:solidFill>
                <a:highlight>
                  <a:srgbClr val="F7F6F3"/>
                </a:highlight>
              </a:rPr>
              <a:t>Please </a:t>
            </a:r>
            <a:r>
              <a:rPr b="1" lang="en" sz="1800" u="sng">
                <a:solidFill>
                  <a:schemeClr val="hlink"/>
                </a:solidFill>
                <a:highlight>
                  <a:srgbClr val="F7F6F3"/>
                </a:highlight>
                <a:hlinkClick r:id="rId3"/>
              </a:rPr>
              <a:t>register</a:t>
            </a:r>
            <a:r>
              <a:rPr b="1" lang="en" sz="1800">
                <a:solidFill>
                  <a:srgbClr val="262626"/>
                </a:solidFill>
                <a:highlight>
                  <a:srgbClr val="F7F6F3"/>
                </a:highlight>
              </a:rPr>
              <a:t>!</a:t>
            </a:r>
            <a:endParaRPr b="1" sz="1800">
              <a:solidFill>
                <a:srgbClr val="262626"/>
              </a:solidFill>
              <a:highlight>
                <a:srgbClr val="F7F6F3"/>
              </a:high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10"/>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Session 2 - Take-home messages</a:t>
            </a:r>
            <a:endParaRPr/>
          </a:p>
        </p:txBody>
      </p:sp>
      <p:sp>
        <p:nvSpPr>
          <p:cNvPr id="857" name="Google Shape;857;p110"/>
          <p:cNvSpPr txBox="1"/>
          <p:nvPr/>
        </p:nvSpPr>
        <p:spPr>
          <a:xfrm>
            <a:off x="142125" y="316050"/>
            <a:ext cx="87270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Each steps of the analysis can be affected by some kind of bias - Check the quality after each step!</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Be aware of possible batch effects, non biological variability.</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Know the tools and how they work. Use best practices for the analysis.</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p:txBody>
      </p:sp>
      <p:sp>
        <p:nvSpPr>
          <p:cNvPr id="858" name="Google Shape;858;p110"/>
          <p:cNvSpPr txBox="1"/>
          <p:nvPr/>
        </p:nvSpPr>
        <p:spPr>
          <a:xfrm>
            <a:off x="222425" y="3412000"/>
            <a:ext cx="85047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arenR"/>
            </a:pPr>
            <a:r>
              <a:rPr lang="en" sz="1700"/>
              <a:t>Common tools, e.g., fastqc, </a:t>
            </a:r>
            <a:r>
              <a:rPr lang="en" sz="1700">
                <a:solidFill>
                  <a:schemeClr val="dk1"/>
                </a:solidFill>
              </a:rPr>
              <a:t>cutadapt, </a:t>
            </a:r>
            <a:r>
              <a:rPr lang="en" sz="1700"/>
              <a:t>STAR</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Common file formats, e.g., FASTQ, FASTA, SAM, GTF, BAM</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Analysis with Galaxy </a:t>
            </a:r>
            <a:endParaRPr sz="1700"/>
          </a:p>
        </p:txBody>
      </p:sp>
      <p:sp>
        <p:nvSpPr>
          <p:cNvPr id="859" name="Google Shape;859;p110"/>
          <p:cNvSpPr txBox="1"/>
          <p:nvPr/>
        </p:nvSpPr>
        <p:spPr>
          <a:xfrm>
            <a:off x="142125" y="2800350"/>
            <a:ext cx="6294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This workshop covered: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11"/>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Real data is complex</a:t>
            </a:r>
            <a:endParaRPr/>
          </a:p>
        </p:txBody>
      </p:sp>
      <p:sp>
        <p:nvSpPr>
          <p:cNvPr id="865" name="Google Shape;865;p111"/>
          <p:cNvSpPr txBox="1"/>
          <p:nvPr>
            <p:ph idx="1" type="body"/>
          </p:nvPr>
        </p:nvSpPr>
        <p:spPr>
          <a:xfrm>
            <a:off x="628650" y="736800"/>
            <a:ext cx="8009700" cy="3873900"/>
          </a:xfrm>
          <a:prstGeom prst="rect">
            <a:avLst/>
          </a:prstGeom>
        </p:spPr>
        <p:txBody>
          <a:bodyPr anchorCtr="0" anchor="t" bIns="0" lIns="0" spcFirstLastPara="1" rIns="0" wrap="square" tIns="0">
            <a:noAutofit/>
          </a:bodyPr>
          <a:lstStyle/>
          <a:p>
            <a:pPr indent="-355600" lvl="0" marL="457200" rtl="0" algn="l">
              <a:spcBef>
                <a:spcPts val="800"/>
              </a:spcBef>
              <a:spcAft>
                <a:spcPts val="0"/>
              </a:spcAft>
              <a:buSzPts val="2000"/>
              <a:buChar char="●"/>
            </a:pPr>
            <a:r>
              <a:rPr lang="en" sz="2000"/>
              <a:t>This workshop provides an introduction to typical RNA-seq analysis steps using an artificial dataset. </a:t>
            </a:r>
            <a:r>
              <a:rPr lang="en" sz="2000"/>
              <a:t>Real data might need additional analyses choices.</a:t>
            </a:r>
            <a:endParaRPr sz="2000"/>
          </a:p>
          <a:p>
            <a:pPr indent="0" lvl="0" marL="4572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Possible challenges with real data</a:t>
            </a:r>
            <a:r>
              <a:rPr lang="en" sz="2000"/>
              <a:t>: (What we did not cover today)</a:t>
            </a:r>
            <a:endParaRPr sz="2000"/>
          </a:p>
          <a:p>
            <a:pPr indent="-355600" lvl="1" marL="914400" rtl="0" algn="l">
              <a:spcBef>
                <a:spcPts val="0"/>
              </a:spcBef>
              <a:spcAft>
                <a:spcPts val="0"/>
              </a:spcAft>
              <a:buSzPts val="2000"/>
              <a:buChar char="○"/>
            </a:pPr>
            <a:r>
              <a:rPr lang="en" sz="2000"/>
              <a:t>What to do you if only 50%of reads align to reference?</a:t>
            </a:r>
            <a:endParaRPr sz="2000"/>
          </a:p>
          <a:p>
            <a:pPr indent="-355600" lvl="1" marL="914400" rtl="0" algn="l">
              <a:spcBef>
                <a:spcPts val="0"/>
              </a:spcBef>
              <a:spcAft>
                <a:spcPts val="0"/>
              </a:spcAft>
              <a:buSzPts val="2000"/>
              <a:buChar char="○"/>
            </a:pPr>
            <a:r>
              <a:rPr lang="en" sz="2000"/>
              <a:t>What to do if FastQC reports unusual GC content?</a:t>
            </a:r>
            <a:endParaRPr sz="2000"/>
          </a:p>
          <a:p>
            <a:pPr indent="-355600" lvl="1" marL="914400" rtl="0" algn="l">
              <a:spcBef>
                <a:spcPts val="0"/>
              </a:spcBef>
              <a:spcAft>
                <a:spcPts val="0"/>
              </a:spcAft>
              <a:buSzPts val="2000"/>
              <a:buChar char="○"/>
            </a:pPr>
            <a:r>
              <a:rPr lang="en" sz="2000"/>
              <a:t>What to do if the reference genome is incomplete?</a:t>
            </a:r>
            <a:endParaRPr sz="2000"/>
          </a:p>
          <a:p>
            <a:pPr indent="-355600" lvl="1" marL="914400" rtl="0" algn="l">
              <a:spcBef>
                <a:spcPts val="0"/>
              </a:spcBef>
              <a:spcAft>
                <a:spcPts val="0"/>
              </a:spcAft>
              <a:buSzPts val="2000"/>
              <a:buChar char="○"/>
            </a:pPr>
            <a:r>
              <a:rPr lang="en" sz="2000"/>
              <a:t>How to deal with more complicated experimental designs</a:t>
            </a:r>
            <a:r>
              <a:rPr lang="en" sz="2000"/>
              <a:t>?</a:t>
            </a:r>
            <a:endParaRPr sz="2000"/>
          </a:p>
          <a:p>
            <a:pPr indent="-355600" lvl="1" marL="914400" rtl="0" algn="l">
              <a:spcBef>
                <a:spcPts val="0"/>
              </a:spcBef>
              <a:spcAft>
                <a:spcPts val="0"/>
              </a:spcAft>
              <a:buSzPts val="2000"/>
              <a:buChar char="○"/>
            </a:pPr>
            <a:r>
              <a:rPr lang="en" sz="2000"/>
              <a:t>How many replicates to use for RNA-seq?</a:t>
            </a:r>
            <a:endParaRPr sz="2000"/>
          </a:p>
          <a:p>
            <a:pPr indent="0" lvl="0" marL="9144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Some analysis choices need experience. Consult with</a:t>
            </a:r>
            <a:r>
              <a:rPr lang="en" sz="2000"/>
              <a:t> the </a:t>
            </a:r>
            <a:r>
              <a:rPr lang="en" sz="2000" u="sng">
                <a:solidFill>
                  <a:schemeClr val="hlink"/>
                </a:solidFill>
                <a:hlinkClick r:id="rId3"/>
              </a:rPr>
              <a:t>Gladstone Bioinformatics core</a:t>
            </a:r>
            <a:r>
              <a:rPr lang="en" sz="2000"/>
              <a:t> for such scenarios and data.</a:t>
            </a:r>
            <a:endParaRPr sz="2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2"/>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Thank you!</a:t>
            </a:r>
            <a:endParaRPr/>
          </a:p>
        </p:txBody>
      </p:sp>
      <p:sp>
        <p:nvSpPr>
          <p:cNvPr id="871" name="Google Shape;871;p112"/>
          <p:cNvSpPr txBox="1"/>
          <p:nvPr>
            <p:ph idx="1" type="body"/>
          </p:nvPr>
        </p:nvSpPr>
        <p:spPr>
          <a:xfrm>
            <a:off x="322825" y="1494344"/>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200">
              <a:solidFill>
                <a:schemeClr val="accent2"/>
              </a:solidFill>
              <a:latin typeface="Arial"/>
              <a:ea typeface="Arial"/>
              <a:cs typeface="Arial"/>
              <a:sym typeface="Arial"/>
            </a:endParaRPr>
          </a:p>
          <a:p>
            <a:pPr indent="0" lvl="0" marL="0" rtl="0" algn="l">
              <a:spcBef>
                <a:spcPts val="0"/>
              </a:spcBef>
              <a:spcAft>
                <a:spcPts val="0"/>
              </a:spcAft>
              <a:buNone/>
            </a:pPr>
            <a:r>
              <a:rPr b="1" lang="en" sz="2200">
                <a:solidFill>
                  <a:schemeClr val="accent2"/>
                </a:solidFill>
                <a:latin typeface="Arial"/>
                <a:ea typeface="Arial"/>
                <a:cs typeface="Arial"/>
                <a:sym typeface="Arial"/>
              </a:rPr>
              <a:t>Other resources</a:t>
            </a:r>
            <a:endParaRPr b="1" sz="2200">
              <a:solidFill>
                <a:schemeClr val="accent2"/>
              </a:solidFill>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3"/>
              </a:rPr>
              <a:t>RNA-seq and analysis</a:t>
            </a:r>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4"/>
              </a:rPr>
              <a:t>RNA-seq review</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5"/>
              </a:rPr>
              <a:t>RNA-seqlopedia</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6"/>
              </a:rPr>
              <a:t>Galaxy tutorial</a:t>
            </a:r>
            <a:endParaRPr>
              <a:latin typeface="Arial"/>
              <a:ea typeface="Arial"/>
              <a:cs typeface="Arial"/>
              <a:sym typeface="Arial"/>
            </a:endParaRPr>
          </a:p>
          <a:p>
            <a:pPr indent="0" lvl="0" marL="0" rtl="0" algn="l">
              <a:spcBef>
                <a:spcPts val="0"/>
              </a:spcBef>
              <a:spcAft>
                <a:spcPts val="0"/>
              </a:spcAft>
              <a:buNone/>
            </a:pPr>
            <a:r>
              <a:t/>
            </a:r>
            <a:endParaRPr>
              <a:solidFill>
                <a:schemeClr val="accent2"/>
              </a:solidFill>
              <a:latin typeface="Arial"/>
              <a:ea typeface="Arial"/>
              <a:cs typeface="Arial"/>
              <a:sym typeface="Arial"/>
            </a:endParaRPr>
          </a:p>
        </p:txBody>
      </p:sp>
      <p:sp>
        <p:nvSpPr>
          <p:cNvPr id="872" name="Google Shape;872;p112"/>
          <p:cNvSpPr txBox="1"/>
          <p:nvPr/>
        </p:nvSpPr>
        <p:spPr>
          <a:xfrm>
            <a:off x="156000" y="638925"/>
            <a:ext cx="89880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7"/>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3"/>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Upcoming workshop at Gladstone:</a:t>
            </a:r>
            <a:endParaRPr/>
          </a:p>
        </p:txBody>
      </p:sp>
      <p:sp>
        <p:nvSpPr>
          <p:cNvPr id="878" name="Google Shape;878;p113"/>
          <p:cNvSpPr txBox="1"/>
          <p:nvPr>
            <p:ph idx="1" type="body"/>
          </p:nvPr>
        </p:nvSpPr>
        <p:spPr>
          <a:xfrm>
            <a:off x="225500" y="771469"/>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500">
              <a:latin typeface="Arial"/>
              <a:ea typeface="Arial"/>
              <a:cs typeface="Arial"/>
              <a:sym typeface="Arial"/>
            </a:endParaRPr>
          </a:p>
          <a:p>
            <a:pPr indent="-342900" lvl="0" marL="457200" rtl="0" algn="l">
              <a:lnSpc>
                <a:spcPct val="115000"/>
              </a:lnSpc>
              <a:spcBef>
                <a:spcPts val="1000"/>
              </a:spcBef>
              <a:spcAft>
                <a:spcPts val="0"/>
              </a:spcAft>
              <a:buClr>
                <a:srgbClr val="222222"/>
              </a:buClr>
              <a:buSzPts val="1800"/>
              <a:buChar char="•"/>
            </a:pPr>
            <a:r>
              <a:rPr b="1" lang="en" sz="1800">
                <a:solidFill>
                  <a:srgbClr val="222222"/>
                </a:solidFill>
                <a:highlight>
                  <a:srgbClr val="FFFFFF"/>
                </a:highlight>
                <a:latin typeface="Arial"/>
                <a:ea typeface="Arial"/>
                <a:cs typeface="Arial"/>
                <a:sym typeface="Arial"/>
              </a:rPr>
              <a:t>October 14-15 |</a:t>
            </a:r>
            <a:r>
              <a:rPr lang="en" sz="1800">
                <a:solidFill>
                  <a:srgbClr val="222222"/>
                </a:solidFill>
                <a:highlight>
                  <a:srgbClr val="FFFFFF"/>
                </a:highlight>
                <a:latin typeface="Arial"/>
                <a:ea typeface="Arial"/>
                <a:cs typeface="Arial"/>
                <a:sym typeface="Arial"/>
              </a:rPr>
              <a:t> Introductory RNA-seq </a:t>
            </a:r>
            <a:endParaRPr sz="1800">
              <a:solidFill>
                <a:srgbClr val="222222"/>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Char char="•"/>
            </a:pPr>
            <a:r>
              <a:rPr b="1" lang="en" sz="1800">
                <a:solidFill>
                  <a:srgbClr val="222222"/>
                </a:solidFill>
                <a:highlight>
                  <a:srgbClr val="FFFFFF"/>
                </a:highlight>
                <a:latin typeface="Arial"/>
                <a:ea typeface="Arial"/>
                <a:cs typeface="Arial"/>
                <a:sym typeface="Arial"/>
              </a:rPr>
              <a:t>October 19  |</a:t>
            </a:r>
            <a:r>
              <a:rPr lang="en" sz="1800">
                <a:solidFill>
                  <a:srgbClr val="222222"/>
                </a:solidFill>
                <a:highlight>
                  <a:srgbClr val="FFFFFF"/>
                </a:highlight>
                <a:latin typeface="Arial"/>
                <a:ea typeface="Arial"/>
                <a:cs typeface="Arial"/>
                <a:sym typeface="Arial"/>
              </a:rPr>
              <a:t> Graph Database </a:t>
            </a:r>
            <a:endParaRPr sz="1800">
              <a:solidFill>
                <a:srgbClr val="222222"/>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Char char="•"/>
            </a:pPr>
            <a:r>
              <a:rPr b="1" lang="en" sz="1800">
                <a:solidFill>
                  <a:srgbClr val="222222"/>
                </a:solidFill>
                <a:highlight>
                  <a:srgbClr val="FFFFFF"/>
                </a:highlight>
                <a:latin typeface="Arial"/>
                <a:ea typeface="Arial"/>
                <a:cs typeface="Arial"/>
                <a:sym typeface="Arial"/>
              </a:rPr>
              <a:t>October 22,25-26 |</a:t>
            </a:r>
            <a:r>
              <a:rPr lang="en" sz="1800">
                <a:solidFill>
                  <a:srgbClr val="222222"/>
                </a:solidFill>
                <a:highlight>
                  <a:srgbClr val="FFFFFF"/>
                </a:highlight>
                <a:latin typeface="Arial"/>
                <a:ea typeface="Arial"/>
                <a:cs typeface="Arial"/>
                <a:sym typeface="Arial"/>
              </a:rPr>
              <a:t> Single Cell RNA-Seq Session 1-4 </a:t>
            </a:r>
            <a:endParaRPr sz="1800">
              <a:solidFill>
                <a:srgbClr val="222222"/>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Char char="•"/>
            </a:pPr>
            <a:r>
              <a:rPr b="1" lang="en" sz="1800">
                <a:solidFill>
                  <a:srgbClr val="222222"/>
                </a:solidFill>
                <a:highlight>
                  <a:srgbClr val="FFFFFF"/>
                </a:highlight>
                <a:latin typeface="Arial"/>
                <a:ea typeface="Arial"/>
                <a:cs typeface="Arial"/>
                <a:sym typeface="Arial"/>
              </a:rPr>
              <a:t>November 1 |</a:t>
            </a:r>
            <a:r>
              <a:rPr lang="en" sz="1800">
                <a:solidFill>
                  <a:srgbClr val="222222"/>
                </a:solidFill>
                <a:highlight>
                  <a:srgbClr val="FFFFFF"/>
                </a:highlight>
                <a:latin typeface="Arial"/>
                <a:ea typeface="Arial"/>
                <a:cs typeface="Arial"/>
                <a:sym typeface="Arial"/>
              </a:rPr>
              <a:t>  Introductory Machine Learning for biologists</a:t>
            </a:r>
            <a:endParaRPr b="1" sz="1800">
              <a:solidFill>
                <a:srgbClr val="222222"/>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Char char="•"/>
            </a:pPr>
            <a:r>
              <a:rPr b="1" lang="en" sz="1800">
                <a:solidFill>
                  <a:srgbClr val="222222"/>
                </a:solidFill>
                <a:highlight>
                  <a:srgbClr val="FFFFFF"/>
                </a:highlight>
                <a:latin typeface="Arial"/>
                <a:ea typeface="Arial"/>
                <a:cs typeface="Arial"/>
                <a:sym typeface="Arial"/>
              </a:rPr>
              <a:t>November 9 |</a:t>
            </a:r>
            <a:r>
              <a:rPr lang="en" sz="1800">
                <a:solidFill>
                  <a:srgbClr val="222222"/>
                </a:solidFill>
                <a:highlight>
                  <a:srgbClr val="FFFFFF"/>
                </a:highlight>
                <a:latin typeface="Arial"/>
                <a:ea typeface="Arial"/>
                <a:cs typeface="Arial"/>
                <a:sym typeface="Arial"/>
              </a:rPr>
              <a:t>  Advanced Cytoscape Using R </a:t>
            </a:r>
            <a:endParaRPr sz="1800">
              <a:solidFill>
                <a:srgbClr val="222222"/>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Char char="•"/>
            </a:pPr>
            <a:r>
              <a:rPr b="1" lang="en" sz="1800">
                <a:solidFill>
                  <a:srgbClr val="222222"/>
                </a:solidFill>
                <a:highlight>
                  <a:srgbClr val="FFFFFF"/>
                </a:highlight>
                <a:latin typeface="Arial"/>
                <a:ea typeface="Arial"/>
                <a:cs typeface="Arial"/>
                <a:sym typeface="Arial"/>
              </a:rPr>
              <a:t>November 19 |</a:t>
            </a:r>
            <a:r>
              <a:rPr lang="en" sz="1800">
                <a:solidFill>
                  <a:srgbClr val="222222"/>
                </a:solidFill>
                <a:highlight>
                  <a:srgbClr val="FFFFFF"/>
                </a:highlight>
                <a:latin typeface="Arial"/>
                <a:ea typeface="Arial"/>
                <a:cs typeface="Arial"/>
                <a:sym typeface="Arial"/>
              </a:rPr>
              <a:t> Whole Genome Sequence Analysis </a:t>
            </a:r>
            <a:endParaRPr b="1" sz="1800">
              <a:solidFill>
                <a:srgbClr val="222222"/>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Char char="•"/>
            </a:pPr>
            <a:r>
              <a:rPr b="1" lang="en" sz="1800">
                <a:solidFill>
                  <a:srgbClr val="222222"/>
                </a:solidFill>
                <a:highlight>
                  <a:srgbClr val="FFFFFF"/>
                </a:highlight>
                <a:latin typeface="Arial"/>
                <a:ea typeface="Arial"/>
                <a:cs typeface="Arial"/>
                <a:sym typeface="Arial"/>
              </a:rPr>
              <a:t>November 30 |</a:t>
            </a:r>
            <a:r>
              <a:rPr lang="en" sz="1800">
                <a:solidFill>
                  <a:srgbClr val="222222"/>
                </a:solidFill>
                <a:highlight>
                  <a:srgbClr val="FFFFFF"/>
                </a:highlight>
                <a:latin typeface="Arial"/>
                <a:ea typeface="Arial"/>
                <a:cs typeface="Arial"/>
                <a:sym typeface="Arial"/>
              </a:rPr>
              <a:t> Experimental Designs </a:t>
            </a:r>
            <a:endParaRPr sz="1800">
              <a:solidFill>
                <a:srgbClr val="222222"/>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Char char="•"/>
            </a:pPr>
            <a:r>
              <a:rPr b="1" lang="en" sz="1800">
                <a:solidFill>
                  <a:srgbClr val="222222"/>
                </a:solidFill>
                <a:highlight>
                  <a:srgbClr val="FFFFFF"/>
                </a:highlight>
                <a:latin typeface="Arial"/>
                <a:ea typeface="Arial"/>
                <a:cs typeface="Arial"/>
                <a:sym typeface="Arial"/>
              </a:rPr>
              <a:t>December 3 |</a:t>
            </a:r>
            <a:r>
              <a:rPr lang="en" sz="1800">
                <a:solidFill>
                  <a:srgbClr val="222222"/>
                </a:solidFill>
                <a:highlight>
                  <a:srgbClr val="FFFFFF"/>
                </a:highlight>
                <a:latin typeface="Arial"/>
                <a:ea typeface="Arial"/>
                <a:cs typeface="Arial"/>
                <a:sym typeface="Arial"/>
              </a:rPr>
              <a:t> Intermediate R: Data Visualization </a:t>
            </a:r>
            <a:endParaRPr sz="1800">
              <a:solidFill>
                <a:srgbClr val="222222"/>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Char char="•"/>
            </a:pPr>
            <a:r>
              <a:rPr b="1" lang="en" sz="1800">
                <a:solidFill>
                  <a:srgbClr val="222222"/>
                </a:solidFill>
                <a:highlight>
                  <a:srgbClr val="FFFFFF"/>
                </a:highlight>
                <a:latin typeface="Arial"/>
                <a:ea typeface="Arial"/>
                <a:cs typeface="Arial"/>
                <a:sym typeface="Arial"/>
              </a:rPr>
              <a:t>December 6-7 |</a:t>
            </a:r>
            <a:r>
              <a:rPr lang="en" sz="1800">
                <a:solidFill>
                  <a:srgbClr val="222222"/>
                </a:solidFill>
                <a:highlight>
                  <a:srgbClr val="FFFFFF"/>
                </a:highlight>
                <a:latin typeface="Arial"/>
                <a:ea typeface="Arial"/>
                <a:cs typeface="Arial"/>
                <a:sym typeface="Arial"/>
              </a:rPr>
              <a:t> Intermediate RNA-Seq analysis Using R </a:t>
            </a:r>
            <a:endParaRPr sz="1800">
              <a:solidFill>
                <a:srgbClr val="222222"/>
              </a:solidFill>
              <a:highlight>
                <a:srgbClr val="FFFFFF"/>
              </a:highlight>
              <a:latin typeface="Arial"/>
              <a:ea typeface="Arial"/>
              <a:cs typeface="Arial"/>
              <a:sym typeface="Arial"/>
            </a:endParaRPr>
          </a:p>
          <a:p>
            <a:pPr indent="0" lvl="0" marL="457200" rtl="0" algn="l">
              <a:lnSpc>
                <a:spcPct val="115000"/>
              </a:lnSpc>
              <a:spcBef>
                <a:spcPts val="1000"/>
              </a:spcBef>
              <a:spcAft>
                <a:spcPts val="0"/>
              </a:spcAft>
              <a:buNone/>
            </a:pPr>
            <a:r>
              <a:t/>
            </a:r>
            <a:endParaRPr sz="1600">
              <a:solidFill>
                <a:srgbClr val="222222"/>
              </a:solidFill>
              <a:highlight>
                <a:srgbClr val="FFFFFF"/>
              </a:highlight>
              <a:latin typeface="Arial"/>
              <a:ea typeface="Arial"/>
              <a:cs typeface="Arial"/>
              <a:sym typeface="Arial"/>
            </a:endParaRPr>
          </a:p>
          <a:p>
            <a:pPr indent="0" lvl="0" marL="0" rtl="0" algn="l">
              <a:spcBef>
                <a:spcPts val="1000"/>
              </a:spcBef>
              <a:spcAft>
                <a:spcPts val="0"/>
              </a:spcAft>
              <a:buNone/>
            </a:pPr>
            <a:r>
              <a:rPr lang="en" u="sng">
                <a:solidFill>
                  <a:schemeClr val="hlink"/>
                </a:solidFill>
                <a:latin typeface="Arial"/>
                <a:ea typeface="Arial"/>
                <a:cs typeface="Arial"/>
                <a:sym typeface="Arial"/>
                <a:hlinkClick r:id="rId3"/>
              </a:rPr>
              <a:t>Data Science Training Program</a:t>
            </a:r>
            <a:endParaRPr>
              <a:latin typeface="Arial"/>
              <a:ea typeface="Arial"/>
              <a:cs typeface="Arial"/>
              <a:sym typeface="Arial"/>
            </a:endParaRPr>
          </a:p>
          <a:p>
            <a:pPr indent="0" lvl="0" marL="0" rtl="0" algn="l">
              <a:spcBef>
                <a:spcPts val="0"/>
              </a:spcBef>
              <a:spcAft>
                <a:spcPts val="0"/>
              </a:spcAft>
              <a:buNone/>
            </a:pPr>
            <a:r>
              <a:t/>
            </a:r>
            <a:endParaRPr>
              <a:solidFill>
                <a:schemeClr val="accent2"/>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1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5"/>
          <p:cNvSpPr txBox="1"/>
          <p:nvPr>
            <p:ph type="title"/>
          </p:nvPr>
        </p:nvSpPr>
        <p:spPr>
          <a:xfrm>
            <a:off x="98525" y="115850"/>
            <a:ext cx="9045600" cy="736800"/>
          </a:xfrm>
          <a:prstGeom prst="rect">
            <a:avLst/>
          </a:prstGeom>
        </p:spPr>
        <p:txBody>
          <a:bodyPr anchorCtr="0" anchor="t" bIns="0" lIns="0" spcFirstLastPara="1" rIns="0" wrap="square" tIns="0">
            <a:normAutofit/>
          </a:bodyPr>
          <a:lstStyle/>
          <a:p>
            <a:pPr indent="0" lvl="0" marL="0" rtl="0" algn="l">
              <a:spcBef>
                <a:spcPts val="0"/>
              </a:spcBef>
              <a:spcAft>
                <a:spcPts val="0"/>
              </a:spcAft>
              <a:buSzPts val="990"/>
              <a:buNone/>
            </a:pPr>
            <a:r>
              <a:rPr lang="en" sz="2870"/>
              <a:t>Gene expression connects genotype to phenotype</a:t>
            </a:r>
            <a:endParaRPr sz="2870"/>
          </a:p>
        </p:txBody>
      </p:sp>
      <p:sp>
        <p:nvSpPr>
          <p:cNvPr id="158" name="Google Shape;158;p35"/>
          <p:cNvSpPr txBox="1"/>
          <p:nvPr/>
        </p:nvSpPr>
        <p:spPr>
          <a:xfrm>
            <a:off x="-100300" y="4742325"/>
            <a:ext cx="934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Figure: </a:t>
            </a:r>
            <a:r>
              <a:rPr lang="en" sz="1000">
                <a:solidFill>
                  <a:srgbClr val="222222"/>
                </a:solidFill>
                <a:highlight>
                  <a:srgbClr val="FFFFFF"/>
                </a:highlight>
                <a:latin typeface="Roboto"/>
                <a:ea typeface="Roboto"/>
                <a:cs typeface="Roboto"/>
                <a:sym typeface="Roboto"/>
              </a:rPr>
              <a:t>Buccitelli, C., Selbach, M. mRNAs, proteins and the emerging principles of gene expression control. </a:t>
            </a:r>
            <a:r>
              <a:rPr i="1" lang="en" sz="1000">
                <a:solidFill>
                  <a:srgbClr val="222222"/>
                </a:solidFill>
                <a:highlight>
                  <a:srgbClr val="FFFFFF"/>
                </a:highlight>
                <a:latin typeface="Roboto"/>
                <a:ea typeface="Roboto"/>
                <a:cs typeface="Roboto"/>
                <a:sym typeface="Roboto"/>
              </a:rPr>
              <a:t>Nat Rev Genet</a:t>
            </a:r>
            <a:r>
              <a:rPr lang="en" sz="1000">
                <a:solidFill>
                  <a:srgbClr val="222222"/>
                </a:solidFill>
                <a:highlight>
                  <a:srgbClr val="FFFFFF"/>
                </a:highlight>
                <a:latin typeface="Roboto"/>
                <a:ea typeface="Roboto"/>
                <a:cs typeface="Roboto"/>
                <a:sym typeface="Roboto"/>
              </a:rPr>
              <a:t> 21, 630–644 (2020)</a:t>
            </a:r>
            <a:endParaRPr sz="1000">
              <a:latin typeface="Helvetica Neue"/>
              <a:ea typeface="Helvetica Neue"/>
              <a:cs typeface="Helvetica Neue"/>
              <a:sym typeface="Helvetica Neue"/>
            </a:endParaRPr>
          </a:p>
        </p:txBody>
      </p:sp>
      <p:pic>
        <p:nvPicPr>
          <p:cNvPr id="159" name="Google Shape;159;p35"/>
          <p:cNvPicPr preferRelativeResize="0"/>
          <p:nvPr/>
        </p:nvPicPr>
        <p:blipFill>
          <a:blip r:embed="rId3">
            <a:alphaModFix/>
          </a:blip>
          <a:stretch>
            <a:fillRect/>
          </a:stretch>
        </p:blipFill>
        <p:spPr>
          <a:xfrm>
            <a:off x="152400" y="1123403"/>
            <a:ext cx="8839204" cy="2352230"/>
          </a:xfrm>
          <a:prstGeom prst="rect">
            <a:avLst/>
          </a:prstGeom>
          <a:noFill/>
          <a:ln>
            <a:noFill/>
          </a:ln>
        </p:spPr>
      </p:pic>
      <p:sp>
        <p:nvSpPr>
          <p:cNvPr id="160" name="Google Shape;160;p35"/>
          <p:cNvSpPr txBox="1"/>
          <p:nvPr/>
        </p:nvSpPr>
        <p:spPr>
          <a:xfrm>
            <a:off x="7281600" y="3237950"/>
            <a:ext cx="18624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B5394"/>
                </a:solidFill>
                <a:latin typeface="Helvetica Neue"/>
                <a:ea typeface="Helvetica Neue"/>
                <a:cs typeface="Helvetica Neue"/>
                <a:sym typeface="Helvetica Neue"/>
              </a:rPr>
              <a:t>Environment</a:t>
            </a:r>
            <a:endParaRPr b="1" sz="1600">
              <a:solidFill>
                <a:srgbClr val="0B5394"/>
              </a:solidFill>
              <a:latin typeface="Helvetica Neue"/>
              <a:ea typeface="Helvetica Neue"/>
              <a:cs typeface="Helvetica Neue"/>
              <a:sym typeface="Helvetica Neue"/>
            </a:endParaRPr>
          </a:p>
          <a:p>
            <a:pPr indent="0" lvl="0" marL="0" rtl="0" algn="ctr">
              <a:spcBef>
                <a:spcPts val="0"/>
              </a:spcBef>
              <a:spcAft>
                <a:spcPts val="0"/>
              </a:spcAft>
              <a:buNone/>
            </a:pPr>
            <a:r>
              <a:t/>
            </a:r>
            <a:endParaRPr b="1">
              <a:solidFill>
                <a:srgbClr val="0B5394"/>
              </a:solidFill>
              <a:latin typeface="Helvetica Neue"/>
              <a:ea typeface="Helvetica Neue"/>
              <a:cs typeface="Helvetica Neue"/>
              <a:sym typeface="Helvetica Neue"/>
            </a:endParaRPr>
          </a:p>
          <a:p>
            <a:pPr indent="0" lvl="0" marL="0" rtl="0" algn="ctr">
              <a:spcBef>
                <a:spcPts val="0"/>
              </a:spcBef>
              <a:spcAft>
                <a:spcPts val="0"/>
              </a:spcAft>
              <a:buNone/>
            </a:pPr>
            <a:r>
              <a:rPr b="1" lang="en">
                <a:solidFill>
                  <a:srgbClr val="0B5394"/>
                </a:solidFill>
                <a:latin typeface="Helvetica Neue"/>
                <a:ea typeface="Helvetica Neue"/>
                <a:cs typeface="Helvetica Neue"/>
                <a:sym typeface="Helvetica Neue"/>
              </a:rPr>
              <a:t>Diet, exercise, lifestyle, exposure</a:t>
            </a:r>
            <a:endParaRPr b="1">
              <a:solidFill>
                <a:srgbClr val="0B5394"/>
              </a:solidFill>
              <a:latin typeface="Helvetica Neue"/>
              <a:ea typeface="Helvetica Neue"/>
              <a:cs typeface="Helvetica Neue"/>
              <a:sym typeface="Helvetica Neue"/>
            </a:endParaRPr>
          </a:p>
        </p:txBody>
      </p:sp>
      <p:sp>
        <p:nvSpPr>
          <p:cNvPr id="161" name="Google Shape;161;p35"/>
          <p:cNvSpPr/>
          <p:nvPr/>
        </p:nvSpPr>
        <p:spPr>
          <a:xfrm>
            <a:off x="8230950" y="2571738"/>
            <a:ext cx="300900" cy="444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